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69"/>
  </p:notesMasterIdLst>
  <p:sldIdLst>
    <p:sldId id="277" r:id="rId3"/>
    <p:sldId id="257" r:id="rId4"/>
    <p:sldId id="528" r:id="rId5"/>
    <p:sldId id="258" r:id="rId6"/>
    <p:sldId id="259" r:id="rId7"/>
    <p:sldId id="260" r:id="rId8"/>
    <p:sldId id="261" r:id="rId9"/>
    <p:sldId id="521" r:id="rId10"/>
    <p:sldId id="520" r:id="rId11"/>
    <p:sldId id="265" r:id="rId12"/>
    <p:sldId id="266" r:id="rId13"/>
    <p:sldId id="268" r:id="rId14"/>
    <p:sldId id="269" r:id="rId15"/>
    <p:sldId id="273" r:id="rId16"/>
    <p:sldId id="271" r:id="rId17"/>
    <p:sldId id="272" r:id="rId18"/>
    <p:sldId id="274" r:id="rId19"/>
    <p:sldId id="275" r:id="rId20"/>
    <p:sldId id="287" r:id="rId21"/>
    <p:sldId id="291" r:id="rId22"/>
    <p:sldId id="529" r:id="rId23"/>
    <p:sldId id="545" r:id="rId24"/>
    <p:sldId id="547" r:id="rId25"/>
    <p:sldId id="530" r:id="rId26"/>
    <p:sldId id="531" r:id="rId27"/>
    <p:sldId id="295" r:id="rId28"/>
    <p:sldId id="532" r:id="rId29"/>
    <p:sldId id="533" r:id="rId30"/>
    <p:sldId id="534" r:id="rId31"/>
    <p:sldId id="535" r:id="rId32"/>
    <p:sldId id="536" r:id="rId33"/>
    <p:sldId id="270" r:id="rId34"/>
    <p:sldId id="537" r:id="rId35"/>
    <p:sldId id="538" r:id="rId36"/>
    <p:sldId id="539" r:id="rId37"/>
    <p:sldId id="540" r:id="rId38"/>
    <p:sldId id="541" r:id="rId39"/>
    <p:sldId id="542" r:id="rId40"/>
    <p:sldId id="276" r:id="rId41"/>
    <p:sldId id="543" r:id="rId42"/>
    <p:sldId id="548" r:id="rId43"/>
    <p:sldId id="278" r:id="rId44"/>
    <p:sldId id="280" r:id="rId45"/>
    <p:sldId id="279" r:id="rId46"/>
    <p:sldId id="546" r:id="rId47"/>
    <p:sldId id="281" r:id="rId48"/>
    <p:sldId id="282" r:id="rId49"/>
    <p:sldId id="284" r:id="rId50"/>
    <p:sldId id="286" r:id="rId51"/>
    <p:sldId id="551" r:id="rId52"/>
    <p:sldId id="283" r:id="rId53"/>
    <p:sldId id="544" r:id="rId54"/>
    <p:sldId id="288" r:id="rId55"/>
    <p:sldId id="550" r:id="rId56"/>
    <p:sldId id="262" r:id="rId57"/>
    <p:sldId id="263" r:id="rId58"/>
    <p:sldId id="264" r:id="rId59"/>
    <p:sldId id="522" r:id="rId60"/>
    <p:sldId id="523" r:id="rId61"/>
    <p:sldId id="267" r:id="rId62"/>
    <p:sldId id="524" r:id="rId63"/>
    <p:sldId id="525" r:id="rId64"/>
    <p:sldId id="526" r:id="rId65"/>
    <p:sldId id="549" r:id="rId66"/>
    <p:sldId id="527" r:id="rId67"/>
    <p:sldId id="517" r:id="rId6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C11F"/>
    <a:srgbClr val="00CC00"/>
    <a:srgbClr val="200AC2"/>
    <a:srgbClr val="990000"/>
    <a:srgbClr val="F36253"/>
    <a:srgbClr val="57F380"/>
    <a:srgbClr val="008000"/>
    <a:srgbClr val="04D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9281" autoAdjust="0"/>
  </p:normalViewPr>
  <p:slideViewPr>
    <p:cSldViewPr>
      <p:cViewPr varScale="1">
        <p:scale>
          <a:sx n="70" d="100"/>
          <a:sy n="70" d="100"/>
        </p:scale>
        <p:origin x="12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123A0F-88A1-46E0-9C9E-519C7FD11565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892F5C5-65C4-4F7C-B880-6EC258D0005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427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t>Esta apresentação demonstra os novos recursos do PowerPoint e é visualizada com melhor resolução no modo Apresentação de Slides. Esses slides foram projetados para fornecer a você idéias excelentes de criação de apresentações no PowerPoint 2010.</a:t>
            </a:r>
          </a:p>
          <a:p>
            <a:pPr eaLnBrk="1" hangingPunct="1">
              <a:spcBef>
                <a:spcPct val="0"/>
              </a:spcBef>
            </a:pPr>
            <a:endParaRPr/>
          </a:p>
          <a:p>
            <a:pPr eaLnBrk="1" hangingPunct="1">
              <a:spcBef>
                <a:spcPct val="0"/>
              </a:spcBef>
            </a:pPr>
            <a:r>
              <a:t>Para obter mais exemplos de modelos, clique na guia Arquivo e, na guia Novo, clique em Exemplos de Modelos.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885FD1-21D7-42B1-8368-84C8757F11AA}" type="slidenum">
              <a:rPr lang="pt-BR" sz="1200">
                <a:latin typeface="Calibri" panose="020F0502020204030204" pitchFamily="34" charset="0"/>
              </a:rPr>
              <a:pPr eaLnBrk="1" hangingPunct="1"/>
              <a:t>1</a:t>
            </a:fld>
            <a:endParaRPr 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81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848815F5-4F38-4F1B-8248-B5BD15FAD1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67ED6BCE-96BE-4F40-9A7D-E5FDA051D3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D6A24638-8A4E-4ECB-A464-E57F038F4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4E5F7E-424F-4EB0-A6F3-7AF190E9FDA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7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001646ED-8FFC-4E68-AA4B-0786DA95C3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67C2BB47-1C71-4DA9-ABC2-8B7E1AF20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6E813487-962D-4F39-B0C5-26324DD43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08F5-96D5-4E75-B085-266658904366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224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B43B4D15-54DC-46F0-B350-6EA256C69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3468B42B-72BE-4E63-ACE9-D350206F6F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5F61286A-02DB-44F3-A124-DA5F504E0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BB4D2-2AC3-4CC4-9D12-016156274716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39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9CDEBF23-0FF2-4D93-83DB-3D1574BE9B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069227B9-3407-49E7-A95D-D1EBBB2B4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41B0F7D4-7E77-4D10-B27F-DD95DBA9E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7C5A72-B420-4F4F-8FF6-C143FBA1167F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67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5FE2E27E-C29A-4EE8-A77D-998DEA9263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3DFBD1DC-E780-4DEF-84CF-E1B0A63E18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4FC9A2BD-28B9-49EF-AF39-3ECDCEFBD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21F025-97EE-4C9C-B33F-A4B26D30AE98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54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1812FFDA-2B55-4680-8CA6-A0BFDDDCFC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75A28F61-A1AB-4CED-8D9F-0D4F5436D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2B86AD45-9E03-4ABE-BB6D-AC52ED0F1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3A54B9-1074-4CFD-A475-25C064D8D866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482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B2EDA8CD-A672-47A5-8D7D-5CA0AF8B1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72578872-FB79-4994-A7C4-C3B50F91E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3AE32D64-C15A-4E28-B58C-B91616F67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D90CF-D09A-4B8E-8058-F8448D8C158F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531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79C3E942-CC84-4E9D-9887-C3AFE82E8C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CA43D7BE-B2EB-41D1-8B57-43EEBD2760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969C1EDE-B184-4AD6-8578-997448543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77866-0601-4C9F-B170-CD1ED71B5AC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60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5E8FCAFD-145E-4FC5-B2CE-29A492F7B5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E93AD6A0-40B8-4936-B708-FA4645914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8EF72968-63D7-4F6D-A8D0-227B03A1E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A3772A-0810-4C1E-BFD7-31ACBF128B3F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488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26BAD147-C0C7-4EF7-B48E-6EE9FD549A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5F1C761E-6564-4E20-8AF0-1AF76D7AF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368A41DF-5599-4771-8734-CFC95D200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4E032-20AE-472D-838D-635D40403A2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1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CF6DF146-CA0F-459B-B9E7-B4B8730F9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4C9782C4-93D6-4BF0-A8F0-D456C93EF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1CA34ACA-D443-47EB-BDC4-D551004F1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5B812-D723-4933-AB8B-87A620D1699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401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8A6B52CF-772D-4B0C-8FE3-CD7DF483B8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015D9DA8-0273-425A-AA79-F7B5501AF7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7BDA9979-512C-4170-B469-45B537F9D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73E6E8-8FA9-4748-A1E1-59FFABB19A02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091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DA06E629-92BC-42B5-89BE-0C96D1A88D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0360F6D5-4D1B-4ADC-9DB7-6E899958F7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CE8FC1AB-B4EC-4C73-9999-54DBE6120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2E5409-68FA-4CA5-9E19-6C55335ABC77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53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DA06E629-92BC-42B5-89BE-0C96D1A88D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0360F6D5-4D1B-4ADC-9DB7-6E899958F7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CE8FC1AB-B4EC-4C73-9999-54DBE6120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2E5409-68FA-4CA5-9E19-6C55335ABC77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980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699E20F6-7F96-47C6-A72A-CBEFC4E9BE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74E1DFB0-0123-47D0-BFD1-E0F599587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20001D8C-C411-4A7C-A1AC-C4F0D0B4F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47F63-5A2E-476F-9D49-825B0E361A3E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31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8D676983-5B37-47F2-8D38-097828830D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B0BDE487-0BBF-4F8F-A059-CAD3EAEE98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517B6A14-73FD-4CD3-927D-6D5D20387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A2168-6DD5-4DC4-A470-EA05F4A6D0B6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527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144F323B-F787-4036-9978-EBA5DC33E8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68753787-63C3-46A9-973F-EA1261A64B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9331E89D-E8C7-4269-80E5-496F42E26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A06426-D22C-4115-9D67-D56F289EC256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82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308CFF35-F2A1-4790-ABDA-08FB0A7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DA93CA5C-895A-47D1-A660-37E487824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94832FE4-904B-4F04-83A6-033E856E5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B1A221-6CBC-4DB2-ACF8-41EB0FED13D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25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308CFF35-F2A1-4790-ABDA-08FB0A7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DA93CA5C-895A-47D1-A660-37E487824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94832FE4-904B-4F04-83A6-033E856E5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B1A221-6CBC-4DB2-ACF8-41EB0FED13D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4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2EEA50D9-962F-4312-90F0-773D48C2FE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B34B55DC-0950-426C-AC38-886811193E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A781905E-F207-4FCA-BAF0-41382C496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C1781-5399-408B-9F32-A9C398489D24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9D741A14-C698-4419-B9AA-D86C1E3154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91F3636C-A2F5-4156-945A-82FB0B088E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D988EDCA-F0DE-45BE-B78C-972DAFCAC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775EDA-862D-47CB-BDDC-7E0E25161304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80738243-04E8-4DC1-B5D0-1DC0772852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4B3EF3AF-365A-4DE3-8544-BDCD61C64A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A1E45C83-04E7-41C0-B282-EC5D7DB6C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546BB4-8F43-423A-9578-3BF3C890209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241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A686CAB9-D452-4C5F-B272-074FDC7BB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13D60FC0-74CE-4AF2-83A4-415276F50A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DEACF79C-99EB-414E-863C-3DFC3ECBD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711DE-A2CF-4CB8-8906-146FF73029FD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3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30E32B88-9C0A-45B2-9BE4-1271A2C6D1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D39D25E9-94DC-424C-98BE-49163E4CF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83E32154-E2F2-4455-B8A6-B976F7297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5A7FEB-FC06-4195-8CCC-E8BC34C1BA7F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72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7BACFCCF-0383-40DB-A2C7-60C7E730B5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2EFB88F3-FCD3-47D3-A72A-4647C19AB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15FF7FD5-252B-4182-974F-ECC83EB27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7F24C9-2BD1-436B-AC20-65F5D6D4B22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51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98E5040E-F9C8-4FE9-A64B-1579356127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3A2C3BC4-701D-4892-A3F6-ED16DADB84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71E6AE03-89D8-4CA6-8331-FA80FBFCD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CF67F6-BA89-4B5B-B462-6C68C4718A54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2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EA1B0BAA-7185-46CE-B3F9-FB76530BA4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59FEE6B5-4C96-4388-9F67-0190880DE5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EDC81509-CF1F-4D27-8676-759740B0D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2A1B1-F631-4EE4-8174-A4D69CC2318E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10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3FE55BBD-E443-4185-8C59-F198119042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6F8F6270-22E3-4FDC-B54D-0E3D4917A1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D2ACB090-0796-4366-8E36-83456D557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D8E9D5-03DB-435D-84BC-E4BD3DE1B3C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57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B093813E-BE8B-466A-A854-69895B723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2B32A583-302C-4BB3-94FC-D98E5A72C8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D11284DA-3E7E-4102-81AD-C032F5CA1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76388-BF25-449C-9566-E9D803499C47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1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B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5B2CE2-962D-40E3-AAD6-755F268F8516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30695-8BE0-4140-9693-F07658A5A5F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854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ídia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pt-BR"/>
            </a:lvl1pPr>
          </a:lstStyle>
          <a:p>
            <a:pPr lvl="0"/>
            <a:r>
              <a:rPr lang="pt-BR" noProof="0"/>
              <a:t>Clique no ícone para adicionar mídia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B8EB12-795F-4687-A9B1-214758E2AE38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EEBD5C-DA20-47BC-A7F6-AD0024F4307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56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85F877-871D-486A-9398-72DCF5524EF2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21531-268B-44B9-8254-C3C1B3953F8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9131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B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5373-0760-422C-B58A-70312A437759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8F404-BB64-4D4D-A5E5-0BB33074D68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45135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270468F-BFED-4704-A905-80EAA7B10374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1EE18C6F-DD5E-4A7F-BD9E-9CF7DC687AA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6540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1CCC-D027-4AB7-95FF-B157246F3334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819AC5E-9DF2-4D80-9B0C-898A6576148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805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2530-6554-41FD-83DF-2BA25AF07336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C0204-4FD8-4000-A954-BD95F784C9E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52380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2AA2-6FCE-4144-A90D-C26752B1A853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AF5AC5C-F8C7-4E68-A92E-6C74B5C3455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93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9C9D-6F58-4032-B237-41390F040BA5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94C8B-931B-4BA0-8FE2-7CC23B6AC8D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62944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6CDA-BBC3-4B31-AF0E-5DC9CEF7990A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AD485-2247-4B8A-8EC8-24290E8F57D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69392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678C-491A-4F73-97E3-AA64C39CA3C5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A0FE7-A8D4-4FCF-AB5D-793368349F3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9074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957D4F53-B139-4519-BBB2-AB3B3601351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77430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CD93-8CE7-48D9-9829-2ECE5CDA088C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A2861-01E4-4443-B653-5562F6B4559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34443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493A-89CF-476C-A8F2-FC27828B39AC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98AC6-49AD-4E9D-A8C3-13161791D88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6227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E48D-659D-4EA5-AD50-88A06136C69E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1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3D1D3EB-1471-47E7-8F41-5BDE918A8F1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8878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FF10-71BE-4536-BA20-6C23AC325DD8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51099-1389-4B43-8029-C79ABFED892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358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A6D6-7CEA-4A85-8976-5D6EE23944D8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53AD-67BF-435B-A382-97F00F407A9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26685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3B8C-6E1A-44C9-9FB1-CFABEA0F0593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7C0E-CCE1-463F-B02E-95F3E3506EB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31591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D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63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885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8969" y="1285240"/>
            <a:ext cx="3437890" cy="449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41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EA507DD0-AD0E-435D-A3CC-52045B20D387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02A6889A-9A12-4AE0-9212-DB0A0D4C2DD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321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EEE77D2-9EAA-42C3-B66E-161749E81289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1F8B764C-2B92-48FF-87A0-5415E84181A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34610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BR" sz="2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6412-2E09-4DFD-A9E0-57B676999431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55CB3-7761-48E6-B071-D966C322ED2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655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BR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9A2796-E277-4F30-9EC1-3EA0DB70EF32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0BAF86-6B30-46A5-B8D8-A87EB30B14F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958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B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B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65CF-2596-480E-8C51-68278BE52FC2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9BE57-3FBF-49D7-9CAC-CF8DD5EE4CE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42690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B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B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5C8686-DAFF-49F6-AFA7-0100DBBC68EC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81640B-1775-433F-9A64-5859255A8E1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720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B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B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B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B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5A544D-79AA-4B18-92DB-2D34C70E5134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2D4D5-3998-4CBB-9892-52815037525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1908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C27E67-2157-4A1F-B509-B932EAFA3D2E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fld id="{DC6FCF7B-4F0D-485D-986C-64870CF26E0F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  <p:sldLayoutId id="2147484787" r:id="rId12"/>
    <p:sldLayoutId id="2147484788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386916-4724-4986-BA94-8D40C5743A6D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1AD28849-0B15-4F14-98A1-32C59489314D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67" r:id="rId2"/>
    <p:sldLayoutId id="2147484790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91" r:id="rId9"/>
    <p:sldLayoutId id="2147484773" r:id="rId10"/>
    <p:sldLayoutId id="2147484774" r:id="rId11"/>
    <p:sldLayoutId id="2147484775" r:id="rId12"/>
    <p:sldLayoutId id="2147484792" r:id="rId13"/>
    <p:sldLayoutId id="2147484793" r:id="rId14"/>
    <p:sldLayoutId id="2147484794" r:id="rId15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jp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97288" y="1052513"/>
            <a:ext cx="5338762" cy="1416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sz="1900" dirty="0">
                <a:solidFill>
                  <a:schemeClr val="tx1"/>
                </a:solidFill>
              </a:rPr>
              <a:t> </a:t>
            </a:r>
            <a:r>
              <a:rPr sz="1900" b="1" dirty="0" err="1">
                <a:solidFill>
                  <a:schemeClr val="tx1"/>
                </a:solidFill>
              </a:rPr>
              <a:t>Profº</a:t>
            </a:r>
            <a:r>
              <a:rPr lang="pt-BR" sz="1900" b="1" dirty="0">
                <a:solidFill>
                  <a:schemeClr val="tx1"/>
                </a:solidFill>
              </a:rPr>
              <a:t> Ms.</a:t>
            </a:r>
            <a:r>
              <a:rPr sz="1900" b="1" dirty="0">
                <a:solidFill>
                  <a:schemeClr val="tx1"/>
                </a:solidFill>
              </a:rPr>
              <a:t> Leonardo Eduardo Ferreira</a:t>
            </a:r>
          </a:p>
          <a:p>
            <a:pPr>
              <a:lnSpc>
                <a:spcPct val="80000"/>
              </a:lnSpc>
            </a:pPr>
            <a:r>
              <a:rPr lang="en-US" sz="1900" dirty="0" err="1">
                <a:solidFill>
                  <a:schemeClr val="tx1"/>
                </a:solidFill>
              </a:rPr>
              <a:t>Foz</a:t>
            </a:r>
            <a:r>
              <a:rPr lang="en-US" sz="1900" dirty="0">
                <a:solidFill>
                  <a:schemeClr val="tx1"/>
                </a:solidFill>
              </a:rPr>
              <a:t> do Iguaçu, 22 de </a:t>
            </a:r>
            <a:r>
              <a:rPr lang="en-US" sz="1900" dirty="0" err="1">
                <a:solidFill>
                  <a:schemeClr val="tx1"/>
                </a:solidFill>
              </a:rPr>
              <a:t>Junho</a:t>
            </a:r>
            <a:r>
              <a:rPr lang="en-US" sz="1900">
                <a:solidFill>
                  <a:schemeClr val="tx1"/>
                </a:solidFill>
              </a:rPr>
              <a:t>, 2021.</a:t>
            </a:r>
            <a:endParaRPr sz="19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3695700"/>
            <a:ext cx="7273925" cy="95726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sz="2400" dirty="0">
                <a:solidFill>
                  <a:schemeClr val="accent2"/>
                </a:solidFill>
              </a:rPr>
              <a:t>Revisão - Biologia</a:t>
            </a:r>
            <a:br>
              <a:rPr sz="2400" dirty="0">
                <a:solidFill>
                  <a:schemeClr val="accent2"/>
                </a:solidFill>
              </a:rPr>
            </a:br>
            <a:r>
              <a:rPr sz="2400" dirty="0">
                <a:solidFill>
                  <a:schemeClr val="accent2"/>
                </a:solidFill>
              </a:rPr>
              <a:t>Sistemas: Visão geral</a:t>
            </a:r>
            <a:br>
              <a:rPr sz="3200" b="0" dirty="0">
                <a:solidFill>
                  <a:srgbClr val="262626"/>
                </a:solidFill>
                <a:latin typeface="Arial" charset="0"/>
                <a:cs typeface="Arial" charset="0"/>
              </a:rPr>
            </a:br>
            <a:endParaRPr dirty="0">
              <a:latin typeface="Arial" charset="0"/>
              <a:cs typeface="Arial" charset="0"/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50825" y="4149725"/>
            <a:ext cx="72739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Locomotor,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</a:rPr>
              <a:t>Fisiologia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 da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</a:rPr>
              <a:t>Digestão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</a:rPr>
              <a:t>Morfofisiologia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 do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</a:rPr>
              <a:t>Endócrino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30" y="4919166"/>
            <a:ext cx="1876013" cy="1606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4986" y="625229"/>
            <a:ext cx="529402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Glândulas </a:t>
            </a:r>
            <a:r>
              <a:rPr sz="28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endócrinas</a:t>
            </a:r>
            <a:r>
              <a:rPr sz="2800" b="1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convencionais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486" y="1534795"/>
            <a:ext cx="4803775" cy="407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Hipófise: 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GH, 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PRL, 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TSH, 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LH, 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FSH,</a:t>
            </a:r>
            <a:r>
              <a:rPr sz="2000" spc="3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ACTH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Tireóide: </a:t>
            </a:r>
            <a:r>
              <a:rPr sz="2000" spc="-65" dirty="0">
                <a:solidFill>
                  <a:srgbClr val="002060"/>
                </a:solidFill>
                <a:latin typeface="Times New Roman"/>
                <a:cs typeface="Times New Roman"/>
              </a:rPr>
              <a:t>T3, T4,</a:t>
            </a:r>
            <a:r>
              <a:rPr sz="2000" spc="2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calcitonina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50" dirty="0">
                <a:latin typeface="Times New Roman"/>
                <a:cs typeface="Times New Roman"/>
              </a:rPr>
              <a:t>Paratireóide:</a:t>
            </a:r>
            <a:r>
              <a:rPr sz="2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PTH</a:t>
            </a:r>
            <a:endParaRPr sz="20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45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35" dirty="0">
                <a:latin typeface="Times New Roman"/>
                <a:cs typeface="Times New Roman"/>
              </a:rPr>
              <a:t>Pâncreas: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sz="2000" spc="-50" dirty="0" err="1">
                <a:solidFill>
                  <a:srgbClr val="002060"/>
                </a:solidFill>
                <a:latin typeface="Times New Roman"/>
                <a:cs typeface="Times New Roman"/>
              </a:rPr>
              <a:t>nsulina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glucagon,</a:t>
            </a:r>
            <a:r>
              <a:rPr sz="2000" spc="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somatostatina</a:t>
            </a:r>
            <a:endParaRPr sz="2000" dirty="0">
              <a:latin typeface="Times New Roman"/>
              <a:cs typeface="Times New Roman"/>
            </a:endParaRPr>
          </a:p>
          <a:p>
            <a:pPr marL="354965" marR="462915" indent="-34290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70" dirty="0">
                <a:latin typeface="Times New Roman"/>
                <a:cs typeface="Times New Roman"/>
              </a:rPr>
              <a:t>Suprarrenal: </a:t>
            </a:r>
            <a:r>
              <a:rPr lang="en-US" sz="2000" spc="-45" dirty="0" err="1">
                <a:solidFill>
                  <a:srgbClr val="002060"/>
                </a:solidFill>
                <a:latin typeface="Times New Roman"/>
                <a:cs typeface="Times New Roman"/>
              </a:rPr>
              <a:t>M</a:t>
            </a:r>
            <a:r>
              <a:rPr sz="2000" spc="-45" dirty="0" err="1">
                <a:solidFill>
                  <a:srgbClr val="002060"/>
                </a:solidFill>
                <a:latin typeface="Times New Roman"/>
                <a:cs typeface="Times New Roman"/>
              </a:rPr>
              <a:t>ineralocorticóides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,  </a:t>
            </a:r>
            <a:r>
              <a:rPr sz="2000" spc="-55" dirty="0">
                <a:solidFill>
                  <a:srgbClr val="002060"/>
                </a:solidFill>
                <a:latin typeface="Times New Roman"/>
                <a:cs typeface="Times New Roman"/>
              </a:rPr>
              <a:t>glicocorticóides, 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androgênios,</a:t>
            </a:r>
            <a:r>
              <a:rPr sz="2000" spc="-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adrenalina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40" dirty="0">
                <a:latin typeface="Times New Roman"/>
                <a:cs typeface="Times New Roman"/>
              </a:rPr>
              <a:t>Ovários: </a:t>
            </a:r>
            <a:r>
              <a:rPr lang="en-US" sz="2000" spc="-50" dirty="0" err="1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sz="2000" spc="-50" dirty="0" err="1">
                <a:solidFill>
                  <a:srgbClr val="002060"/>
                </a:solidFill>
                <a:latin typeface="Times New Roman"/>
                <a:cs typeface="Times New Roman"/>
              </a:rPr>
              <a:t>strogênio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2000" spc="1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progesterona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30" dirty="0">
                <a:latin typeface="Times New Roman"/>
                <a:cs typeface="Times New Roman"/>
              </a:rPr>
              <a:t>Testículos:</a:t>
            </a:r>
            <a:r>
              <a:rPr sz="2000" spc="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spc="-25" dirty="0" err="1">
                <a:solidFill>
                  <a:srgbClr val="002060"/>
                </a:solidFill>
                <a:latin typeface="Times New Roman"/>
                <a:cs typeface="Times New Roman"/>
              </a:rPr>
              <a:t>T</a:t>
            </a:r>
            <a:r>
              <a:rPr sz="2000" spc="-25" dirty="0" err="1">
                <a:solidFill>
                  <a:srgbClr val="002060"/>
                </a:solidFill>
                <a:latin typeface="Times New Roman"/>
                <a:cs typeface="Times New Roman"/>
              </a:rPr>
              <a:t>estosterona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1358900"/>
            <a:ext cx="2667000" cy="490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8513" y="694843"/>
            <a:ext cx="59718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Glândulas </a:t>
            </a:r>
            <a:r>
              <a:rPr sz="28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endócrinas</a:t>
            </a:r>
            <a:r>
              <a:rPr sz="2800" b="1" spc="2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não-convencionais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555" y="1722120"/>
            <a:ext cx="7270837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40" dirty="0" err="1">
                <a:latin typeface="Times New Roman"/>
                <a:cs typeface="Times New Roman"/>
              </a:rPr>
              <a:t>Coração</a:t>
            </a:r>
            <a:r>
              <a:rPr lang="en-US" sz="2000" b="1" spc="-40" dirty="0">
                <a:latin typeface="Times New Roman"/>
                <a:cs typeface="Times New Roman"/>
              </a:rPr>
              <a:t>:</a:t>
            </a:r>
            <a:r>
              <a:rPr sz="2000" spc="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(ANP)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25" dirty="0" err="1">
                <a:latin typeface="Times New Roman"/>
                <a:cs typeface="Times New Roman"/>
              </a:rPr>
              <a:t>Hipotálamo</a:t>
            </a:r>
            <a:r>
              <a:rPr lang="en-US" sz="2000" b="1" spc="-25" dirty="0">
                <a:latin typeface="Times New Roman"/>
                <a:cs typeface="Times New Roman"/>
              </a:rPr>
              <a:t>: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(ADH,</a:t>
            </a:r>
            <a:r>
              <a:rPr sz="2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Ocitocina)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40" dirty="0">
                <a:latin typeface="Times New Roman"/>
                <a:cs typeface="Times New Roman"/>
              </a:rPr>
              <a:t>Rim</a:t>
            </a:r>
            <a:r>
              <a:rPr lang="en-US" sz="2000" b="1" spc="-40" dirty="0">
                <a:latin typeface="Times New Roman"/>
                <a:cs typeface="Times New Roman"/>
              </a:rPr>
              <a:t>: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002060"/>
                </a:solidFill>
                <a:latin typeface="Times New Roman"/>
                <a:cs typeface="Times New Roman"/>
              </a:rPr>
              <a:t>(1,25 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diOHcolecalciferol,</a:t>
            </a:r>
            <a:r>
              <a:rPr sz="2000" spc="-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eritropoietina)</a:t>
            </a:r>
            <a:endParaRPr sz="20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45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30" dirty="0">
                <a:latin typeface="Times New Roman"/>
                <a:cs typeface="Times New Roman"/>
              </a:rPr>
              <a:t>Timo</a:t>
            </a:r>
            <a:r>
              <a:rPr lang="en-US" sz="2000" b="1" spc="-30" dirty="0">
                <a:latin typeface="Times New Roman"/>
                <a:cs typeface="Times New Roman"/>
              </a:rPr>
              <a:t>:</a:t>
            </a:r>
            <a:r>
              <a:rPr sz="2000" spc="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(timulina)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60" dirty="0" err="1">
                <a:latin typeface="Times New Roman"/>
                <a:cs typeface="Times New Roman"/>
              </a:rPr>
              <a:t>Tecido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35" dirty="0" err="1">
                <a:latin typeface="Times New Roman"/>
                <a:cs typeface="Times New Roman"/>
              </a:rPr>
              <a:t>adiposo</a:t>
            </a:r>
            <a:r>
              <a:rPr lang="en-US" sz="2000" b="1" spc="-30" dirty="0">
                <a:latin typeface="Times New Roman"/>
                <a:cs typeface="Times New Roman"/>
              </a:rPr>
              <a:t> :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(leptina, 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adiponectina,</a:t>
            </a:r>
            <a:r>
              <a:rPr sz="2000" spc="40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resitina)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20" dirty="0" err="1">
                <a:latin typeface="Times New Roman"/>
                <a:cs typeface="Times New Roman"/>
              </a:rPr>
              <a:t>Cérebro</a:t>
            </a:r>
            <a:r>
              <a:rPr lang="en-US" sz="2000" b="1" spc="-30" dirty="0">
                <a:latin typeface="Times New Roman"/>
                <a:cs typeface="Times New Roman"/>
              </a:rPr>
              <a:t> :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(CCK, </a:t>
            </a:r>
            <a:r>
              <a:rPr sz="2000" spc="-95" dirty="0">
                <a:solidFill>
                  <a:srgbClr val="002060"/>
                </a:solidFill>
                <a:latin typeface="Times New Roman"/>
                <a:cs typeface="Times New Roman"/>
              </a:rPr>
              <a:t>ANP,</a:t>
            </a:r>
            <a:r>
              <a:rPr sz="2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BNP)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25" dirty="0" err="1">
                <a:latin typeface="Times New Roman"/>
                <a:cs typeface="Times New Roman"/>
              </a:rPr>
              <a:t>Trato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gastrointestinal</a:t>
            </a:r>
            <a:r>
              <a:rPr lang="en-US" sz="2000" b="1" spc="-30" dirty="0">
                <a:latin typeface="Times New Roman"/>
                <a:cs typeface="Times New Roman"/>
              </a:rPr>
              <a:t> :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(gastrina, secretina, 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CCK,</a:t>
            </a:r>
            <a:r>
              <a:rPr sz="2000" spc="-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Ghrelina)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spc="-45" dirty="0" err="1">
                <a:latin typeface="Times New Roman"/>
                <a:cs typeface="Times New Roman"/>
              </a:rPr>
              <a:t>Músculo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spc="-45" dirty="0" err="1">
                <a:latin typeface="Times New Roman"/>
                <a:cs typeface="Times New Roman"/>
              </a:rPr>
              <a:t>esquelético</a:t>
            </a:r>
            <a:r>
              <a:rPr lang="en-US" sz="2000" b="1" spc="-30" dirty="0">
                <a:latin typeface="Times New Roman"/>
                <a:cs typeface="Times New Roman"/>
              </a:rPr>
              <a:t> :</a:t>
            </a:r>
            <a:endParaRPr sz="2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9878" y="844232"/>
            <a:ext cx="3860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Funções </a:t>
            </a:r>
            <a:r>
              <a:rPr sz="2400" spc="5" dirty="0">
                <a:solidFill>
                  <a:srgbClr val="C00000"/>
                </a:solidFill>
                <a:latin typeface="Carlito"/>
                <a:cs typeface="Carlito"/>
              </a:rPr>
              <a:t>do </a:t>
            </a:r>
            <a:r>
              <a:rPr sz="2400" spc="10" dirty="0">
                <a:solidFill>
                  <a:srgbClr val="C00000"/>
                </a:solidFill>
                <a:latin typeface="Carlito"/>
                <a:cs typeface="Carlito"/>
              </a:rPr>
              <a:t>sistema</a:t>
            </a:r>
            <a:r>
              <a:rPr sz="2400" spc="-2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Carlito"/>
                <a:cs typeface="Carlito"/>
              </a:rPr>
              <a:t>endócrino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332" y="1151089"/>
            <a:ext cx="5715635" cy="49784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69900" marR="5080" indent="-457200">
              <a:lnSpc>
                <a:spcPct val="151200"/>
              </a:lnSpc>
              <a:spcBef>
                <a:spcPts val="13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dirty="0">
                <a:latin typeface="Times New Roman"/>
                <a:cs typeface="Times New Roman"/>
              </a:rPr>
              <a:t>Hormônios – </a:t>
            </a:r>
            <a:r>
              <a:rPr sz="1800" spc="-50" dirty="0">
                <a:latin typeface="Times New Roman"/>
                <a:cs typeface="Times New Roman"/>
              </a:rPr>
              <a:t>conceito </a:t>
            </a:r>
            <a:r>
              <a:rPr sz="1800" spc="-60" dirty="0">
                <a:latin typeface="Times New Roman"/>
                <a:cs typeface="Times New Roman"/>
              </a:rPr>
              <a:t>antigo: </a:t>
            </a:r>
            <a:r>
              <a:rPr sz="1800" spc="-10" dirty="0">
                <a:latin typeface="Times New Roman"/>
                <a:cs typeface="Times New Roman"/>
              </a:rPr>
              <a:t>“</a:t>
            </a:r>
            <a:r>
              <a:rPr sz="1800" b="1" spc="-10" dirty="0">
                <a:latin typeface="Times New Roman"/>
                <a:cs typeface="Times New Roman"/>
              </a:rPr>
              <a:t>substância química  </a:t>
            </a:r>
            <a:r>
              <a:rPr sz="1800" b="1" spc="-30" dirty="0">
                <a:latin typeface="Times New Roman"/>
                <a:cs typeface="Times New Roman"/>
              </a:rPr>
              <a:t>produzida </a:t>
            </a:r>
            <a:r>
              <a:rPr sz="1800" b="1" spc="-65" dirty="0">
                <a:latin typeface="Times New Roman"/>
                <a:cs typeface="Times New Roman"/>
              </a:rPr>
              <a:t>por </a:t>
            </a:r>
            <a:r>
              <a:rPr sz="1800" b="1" spc="5" dirty="0">
                <a:latin typeface="Times New Roman"/>
                <a:cs typeface="Times New Roman"/>
              </a:rPr>
              <a:t>tecidos </a:t>
            </a:r>
            <a:r>
              <a:rPr sz="1800" b="1" dirty="0">
                <a:latin typeface="Times New Roman"/>
                <a:cs typeface="Times New Roman"/>
              </a:rPr>
              <a:t>especializados </a:t>
            </a:r>
            <a:r>
              <a:rPr sz="1800" b="1" spc="40" dirty="0">
                <a:latin typeface="Times New Roman"/>
                <a:cs typeface="Times New Roman"/>
              </a:rPr>
              <a:t>e </a:t>
            </a:r>
            <a:r>
              <a:rPr sz="1800" b="1" spc="-30" dirty="0">
                <a:latin typeface="Times New Roman"/>
                <a:cs typeface="Times New Roman"/>
              </a:rPr>
              <a:t>secretada </a:t>
            </a:r>
            <a:r>
              <a:rPr sz="1800" b="1" spc="-20" dirty="0">
                <a:latin typeface="Times New Roman"/>
                <a:cs typeface="Times New Roman"/>
              </a:rPr>
              <a:t>na  </a:t>
            </a:r>
            <a:r>
              <a:rPr sz="1800" b="1" spc="-35" dirty="0">
                <a:latin typeface="Times New Roman"/>
                <a:cs typeface="Times New Roman"/>
              </a:rPr>
              <a:t>corrente </a:t>
            </a:r>
            <a:r>
              <a:rPr sz="1800" b="1" spc="10" dirty="0">
                <a:latin typeface="Times New Roman"/>
                <a:cs typeface="Times New Roman"/>
              </a:rPr>
              <a:t>saguínea, </a:t>
            </a:r>
            <a:r>
              <a:rPr sz="1800" b="1" spc="-20" dirty="0">
                <a:latin typeface="Times New Roman"/>
                <a:cs typeface="Times New Roman"/>
              </a:rPr>
              <a:t>na </a:t>
            </a:r>
            <a:r>
              <a:rPr sz="1800" b="1" spc="-10" dirty="0">
                <a:latin typeface="Times New Roman"/>
                <a:cs typeface="Times New Roman"/>
              </a:rPr>
              <a:t>qual </a:t>
            </a:r>
            <a:r>
              <a:rPr sz="1800" b="1" spc="40" dirty="0">
                <a:latin typeface="Times New Roman"/>
                <a:cs typeface="Times New Roman"/>
              </a:rPr>
              <a:t>é </a:t>
            </a:r>
            <a:r>
              <a:rPr sz="1800" b="1" spc="-10" dirty="0">
                <a:latin typeface="Times New Roman"/>
                <a:cs typeface="Times New Roman"/>
              </a:rPr>
              <a:t>conduzida </a:t>
            </a:r>
            <a:r>
              <a:rPr sz="1800" b="1" spc="10" dirty="0">
                <a:latin typeface="Times New Roman"/>
                <a:cs typeface="Times New Roman"/>
              </a:rPr>
              <a:t>até </a:t>
            </a:r>
            <a:r>
              <a:rPr sz="1800" b="1" spc="20" dirty="0">
                <a:latin typeface="Times New Roman"/>
                <a:cs typeface="Times New Roman"/>
              </a:rPr>
              <a:t>os </a:t>
            </a:r>
            <a:r>
              <a:rPr sz="1800" b="1" spc="-5" dirty="0">
                <a:latin typeface="Times New Roman"/>
                <a:cs typeface="Times New Roman"/>
              </a:rPr>
              <a:t>tecidos-  </a:t>
            </a:r>
            <a:r>
              <a:rPr sz="1800" b="1" spc="-35" dirty="0">
                <a:latin typeface="Times New Roman"/>
                <a:cs typeface="Times New Roman"/>
              </a:rPr>
              <a:t>alvo</a:t>
            </a:r>
            <a:r>
              <a:rPr sz="1800" spc="-35" dirty="0">
                <a:latin typeface="Times New Roman"/>
                <a:cs typeface="Times New Roman"/>
              </a:rPr>
              <a:t>”.</a:t>
            </a:r>
            <a:endParaRPr sz="1800" dirty="0">
              <a:latin typeface="Times New Roman"/>
              <a:cs typeface="Times New Roman"/>
            </a:endParaRPr>
          </a:p>
          <a:p>
            <a:pPr marL="355600" marR="139700" indent="-342900">
              <a:lnSpc>
                <a:spcPct val="1481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Hormônios – </a:t>
            </a:r>
            <a:r>
              <a:rPr sz="1800" spc="-50" dirty="0">
                <a:latin typeface="Times New Roman"/>
                <a:cs typeface="Times New Roman"/>
              </a:rPr>
              <a:t>conceito </a:t>
            </a:r>
            <a:r>
              <a:rPr sz="1800" spc="-75" dirty="0">
                <a:latin typeface="Times New Roman"/>
                <a:cs typeface="Times New Roman"/>
              </a:rPr>
              <a:t>atual: </a:t>
            </a:r>
            <a:r>
              <a:rPr sz="1800" spc="-10" dirty="0">
                <a:latin typeface="Times New Roman"/>
                <a:cs typeface="Times New Roman"/>
              </a:rPr>
              <a:t>“</a:t>
            </a:r>
            <a:r>
              <a:rPr sz="1800" b="1" spc="-10" dirty="0">
                <a:latin typeface="Times New Roman"/>
                <a:cs typeface="Times New Roman"/>
              </a:rPr>
              <a:t>substância química </a:t>
            </a:r>
            <a:r>
              <a:rPr sz="1800" b="1" spc="-5" dirty="0">
                <a:latin typeface="Times New Roman"/>
                <a:cs typeface="Times New Roman"/>
              </a:rPr>
              <a:t>não-  </a:t>
            </a:r>
            <a:r>
              <a:rPr sz="1800" b="1" spc="-20" dirty="0">
                <a:latin typeface="Times New Roman"/>
                <a:cs typeface="Times New Roman"/>
              </a:rPr>
              <a:t>nutriente </a:t>
            </a:r>
            <a:r>
              <a:rPr sz="1800" b="1" spc="5" dirty="0">
                <a:latin typeface="Times New Roman"/>
                <a:cs typeface="Times New Roman"/>
              </a:rPr>
              <a:t>capaz </a:t>
            </a:r>
            <a:r>
              <a:rPr sz="1800" b="1" spc="20" dirty="0">
                <a:latin typeface="Times New Roman"/>
                <a:cs typeface="Times New Roman"/>
              </a:rPr>
              <a:t>de </a:t>
            </a:r>
            <a:r>
              <a:rPr sz="1800" b="1" spc="-25" dirty="0">
                <a:latin typeface="Times New Roman"/>
                <a:cs typeface="Times New Roman"/>
              </a:rPr>
              <a:t>conduzir </a:t>
            </a:r>
            <a:r>
              <a:rPr sz="1800" b="1" spc="-15" dirty="0">
                <a:latin typeface="Times New Roman"/>
                <a:cs typeface="Times New Roman"/>
              </a:rPr>
              <a:t>determinada</a:t>
            </a:r>
            <a:r>
              <a:rPr sz="1800" b="1" spc="-27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informação</a:t>
            </a:r>
            <a:endParaRPr sz="1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140"/>
              </a:spcBef>
            </a:pPr>
            <a:r>
              <a:rPr sz="1800" b="1" spc="-35" dirty="0">
                <a:latin typeface="Times New Roman"/>
                <a:cs typeface="Times New Roman"/>
              </a:rPr>
              <a:t>entre </a:t>
            </a:r>
            <a:r>
              <a:rPr sz="1800" b="1" spc="-15" dirty="0">
                <a:latin typeface="Times New Roman"/>
                <a:cs typeface="Times New Roman"/>
              </a:rPr>
              <a:t>uma </a:t>
            </a:r>
            <a:r>
              <a:rPr sz="1800" b="1" spc="-5" dirty="0">
                <a:latin typeface="Times New Roman"/>
                <a:cs typeface="Times New Roman"/>
              </a:rPr>
              <a:t>ou </a:t>
            </a:r>
            <a:r>
              <a:rPr sz="1800" b="1" spc="10" dirty="0">
                <a:latin typeface="Times New Roman"/>
                <a:cs typeface="Times New Roman"/>
              </a:rPr>
              <a:t>mais</a:t>
            </a:r>
            <a:r>
              <a:rPr sz="1800" b="1" spc="1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células</a:t>
            </a:r>
            <a:r>
              <a:rPr sz="1800" spc="-10" dirty="0">
                <a:latin typeface="Times New Roman"/>
                <a:cs typeface="Times New Roman"/>
              </a:rPr>
              <a:t>”.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800" spc="-30" dirty="0">
                <a:latin typeface="Times New Roman"/>
                <a:cs typeface="Times New Roman"/>
              </a:rPr>
              <a:t>Garantir </a:t>
            </a:r>
            <a:r>
              <a:rPr sz="1800" spc="-70" dirty="0">
                <a:latin typeface="Times New Roman"/>
                <a:cs typeface="Times New Roman"/>
              </a:rPr>
              <a:t>a</a:t>
            </a:r>
            <a:r>
              <a:rPr sz="1800" spc="-229" dirty="0">
                <a:latin typeface="Times New Roman"/>
                <a:cs typeface="Times New Roman"/>
              </a:rPr>
              <a:t> </a:t>
            </a:r>
            <a:r>
              <a:rPr lang="en-US" sz="1800" spc="-229" dirty="0">
                <a:latin typeface="Times New Roman"/>
                <a:cs typeface="Times New Roman"/>
              </a:rPr>
              <a:t> </a:t>
            </a:r>
            <a:r>
              <a:rPr sz="1800" spc="-30" dirty="0" err="1">
                <a:latin typeface="Times New Roman"/>
                <a:cs typeface="Times New Roman"/>
              </a:rPr>
              <a:t>reprodução</a:t>
            </a:r>
            <a:endParaRPr sz="1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75" dirty="0">
                <a:latin typeface="Times New Roman"/>
                <a:cs typeface="Times New Roman"/>
              </a:rPr>
              <a:t>Regular </a:t>
            </a:r>
            <a:r>
              <a:rPr sz="1800" spc="15" dirty="0">
                <a:latin typeface="Times New Roman"/>
                <a:cs typeface="Times New Roman"/>
              </a:rPr>
              <a:t>o </a:t>
            </a:r>
            <a:r>
              <a:rPr sz="1800" spc="-40" dirty="0">
                <a:latin typeface="Times New Roman"/>
                <a:cs typeface="Times New Roman"/>
              </a:rPr>
              <a:t>metabolismo </a:t>
            </a:r>
            <a:r>
              <a:rPr sz="1800" spc="-50" dirty="0">
                <a:latin typeface="Times New Roman"/>
                <a:cs typeface="Times New Roman"/>
              </a:rPr>
              <a:t>e </a:t>
            </a:r>
            <a:r>
              <a:rPr sz="1800" spc="15" dirty="0">
                <a:latin typeface="Times New Roman"/>
                <a:cs typeface="Times New Roman"/>
              </a:rPr>
              <a:t>o </a:t>
            </a:r>
            <a:r>
              <a:rPr sz="1800" spc="-60" dirty="0">
                <a:latin typeface="Times New Roman"/>
                <a:cs typeface="Times New Roman"/>
              </a:rPr>
              <a:t>balanço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energético</a:t>
            </a:r>
            <a:endParaRPr sz="1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30" dirty="0">
                <a:latin typeface="Times New Roman"/>
                <a:cs typeface="Times New Roman"/>
              </a:rPr>
              <a:t>Promover </a:t>
            </a:r>
            <a:r>
              <a:rPr sz="1800" spc="15" dirty="0">
                <a:latin typeface="Times New Roman"/>
                <a:cs typeface="Times New Roman"/>
              </a:rPr>
              <a:t>o </a:t>
            </a:r>
            <a:r>
              <a:rPr sz="1800" spc="-45" dirty="0">
                <a:latin typeface="Times New Roman"/>
                <a:cs typeface="Times New Roman"/>
              </a:rPr>
              <a:t>crescimento </a:t>
            </a:r>
            <a:r>
              <a:rPr sz="1800" spc="-50" dirty="0">
                <a:latin typeface="Times New Roman"/>
                <a:cs typeface="Times New Roman"/>
              </a:rPr>
              <a:t>e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desenvolvimento</a:t>
            </a:r>
            <a:endParaRPr sz="1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1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30" dirty="0">
                <a:latin typeface="Times New Roman"/>
                <a:cs typeface="Times New Roman"/>
              </a:rPr>
              <a:t>Garantir </a:t>
            </a:r>
            <a:r>
              <a:rPr sz="1800" spc="-70" dirty="0">
                <a:latin typeface="Times New Roman"/>
                <a:cs typeface="Times New Roman"/>
              </a:rPr>
              <a:t>a </a:t>
            </a:r>
            <a:r>
              <a:rPr sz="1800" spc="-40" dirty="0">
                <a:latin typeface="Times New Roman"/>
                <a:cs typeface="Times New Roman"/>
              </a:rPr>
              <a:t>homeostasia </a:t>
            </a:r>
            <a:r>
              <a:rPr sz="1800" spc="5" dirty="0">
                <a:latin typeface="Times New Roman"/>
                <a:cs typeface="Times New Roman"/>
              </a:rPr>
              <a:t>do </a:t>
            </a:r>
            <a:r>
              <a:rPr sz="1800" spc="-50" dirty="0">
                <a:latin typeface="Times New Roman"/>
                <a:cs typeface="Times New Roman"/>
              </a:rPr>
              <a:t>meio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interno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838200"/>
            <a:ext cx="1280541" cy="515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8700" y="1079500"/>
            <a:ext cx="2019300" cy="2590800"/>
          </a:xfrm>
          <a:custGeom>
            <a:avLst/>
            <a:gdLst/>
            <a:ahLst/>
            <a:cxnLst/>
            <a:rect l="l" t="t" r="r" b="b"/>
            <a:pathLst>
              <a:path w="2019300" h="2590800">
                <a:moveTo>
                  <a:pt x="2019300" y="0"/>
                </a:moveTo>
                <a:lnTo>
                  <a:pt x="0" y="0"/>
                </a:lnTo>
                <a:lnTo>
                  <a:pt x="0" y="2590800"/>
                </a:lnTo>
                <a:lnTo>
                  <a:pt x="2019300" y="2590800"/>
                </a:lnTo>
                <a:lnTo>
                  <a:pt x="2019300" y="0"/>
                </a:lnTo>
                <a:close/>
              </a:path>
            </a:pathLst>
          </a:custGeom>
          <a:solidFill>
            <a:srgbClr val="F5D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8700" y="1079500"/>
            <a:ext cx="2019300" cy="259080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005"/>
              </a:spcBef>
            </a:pPr>
            <a:r>
              <a:rPr sz="1800" spc="-30" dirty="0">
                <a:latin typeface="Times New Roman"/>
                <a:cs typeface="Times New Roman"/>
              </a:rPr>
              <a:t>Pressão</a:t>
            </a:r>
            <a:endParaRPr sz="1800">
              <a:latin typeface="Times New Roman"/>
              <a:cs typeface="Times New Roman"/>
            </a:endParaRPr>
          </a:p>
          <a:p>
            <a:pPr marL="542925" marR="448309" indent="-101600">
              <a:lnSpc>
                <a:spcPct val="1481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T</a:t>
            </a:r>
            <a:r>
              <a:rPr sz="1800" spc="-7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mp</a:t>
            </a:r>
            <a:r>
              <a:rPr sz="1800" spc="-1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r</a:t>
            </a:r>
            <a:r>
              <a:rPr sz="1800" spc="-105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tur</a:t>
            </a:r>
            <a:r>
              <a:rPr sz="1800" spc="-50" dirty="0">
                <a:latin typeface="Times New Roman"/>
                <a:cs typeface="Times New Roman"/>
              </a:rPr>
              <a:t>a  </a:t>
            </a:r>
            <a:r>
              <a:rPr sz="1800" spc="-45" dirty="0">
                <a:latin typeface="Times New Roman"/>
                <a:cs typeface="Times New Roman"/>
              </a:rPr>
              <a:t>Volume</a:t>
            </a:r>
            <a:endParaRPr sz="1800">
              <a:latin typeface="Times New Roman"/>
              <a:cs typeface="Times New Roman"/>
            </a:endParaRPr>
          </a:p>
          <a:p>
            <a:pPr marL="860425" marR="394970" indent="-457200">
              <a:lnSpc>
                <a:spcPct val="148100"/>
              </a:lnSpc>
              <a:spcBef>
                <a:spcPts val="105"/>
              </a:spcBef>
            </a:pPr>
            <a:r>
              <a:rPr sz="1800" spc="95" dirty="0">
                <a:latin typeface="Times New Roman"/>
                <a:cs typeface="Times New Roman"/>
              </a:rPr>
              <a:t>O</a:t>
            </a:r>
            <a:r>
              <a:rPr sz="1800" spc="-5" dirty="0">
                <a:latin typeface="Times New Roman"/>
                <a:cs typeface="Times New Roman"/>
              </a:rPr>
              <a:t>smo</a:t>
            </a:r>
            <a:r>
              <a:rPr sz="1800" spc="-105" dirty="0">
                <a:latin typeface="Times New Roman"/>
                <a:cs typeface="Times New Roman"/>
              </a:rPr>
              <a:t>lali</a:t>
            </a:r>
            <a:r>
              <a:rPr sz="1800" spc="-40" dirty="0">
                <a:latin typeface="Times New Roman"/>
                <a:cs typeface="Times New Roman"/>
              </a:rPr>
              <a:t>d</a:t>
            </a:r>
            <a:r>
              <a:rPr sz="1800" spc="-7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de  </a:t>
            </a:r>
            <a:r>
              <a:rPr sz="1800" spc="20" dirty="0">
                <a:latin typeface="Times New Roman"/>
                <a:cs typeface="Times New Roman"/>
              </a:rPr>
              <a:t>pH</a:t>
            </a:r>
            <a:endParaRPr sz="1800">
              <a:latin typeface="Times New Roman"/>
              <a:cs typeface="Times New Roman"/>
            </a:endParaRPr>
          </a:p>
          <a:p>
            <a:pPr marL="619125">
              <a:lnSpc>
                <a:spcPct val="100000"/>
              </a:lnSpc>
              <a:spcBef>
                <a:spcPts val="1040"/>
              </a:spcBef>
            </a:pPr>
            <a:r>
              <a:rPr sz="1800" spc="-60" dirty="0">
                <a:latin typeface="Times New Roman"/>
                <a:cs typeface="Times New Roman"/>
              </a:rPr>
              <a:t>Glicemia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200" y="3619500"/>
            <a:ext cx="3200400" cy="2298700"/>
            <a:chOff x="2235200" y="3619500"/>
            <a:chExt cx="3200400" cy="2298700"/>
          </a:xfrm>
        </p:grpSpPr>
        <p:sp>
          <p:nvSpPr>
            <p:cNvPr id="5" name="object 5"/>
            <p:cNvSpPr/>
            <p:nvPr/>
          </p:nvSpPr>
          <p:spPr>
            <a:xfrm>
              <a:off x="2235200" y="4305299"/>
              <a:ext cx="3200400" cy="1613535"/>
            </a:xfrm>
            <a:custGeom>
              <a:avLst/>
              <a:gdLst/>
              <a:ahLst/>
              <a:cxnLst/>
              <a:rect l="l" t="t" r="r" b="b"/>
              <a:pathLst>
                <a:path w="3200400" h="1613535">
                  <a:moveTo>
                    <a:pt x="3200400" y="1574812"/>
                  </a:moveTo>
                  <a:lnTo>
                    <a:pt x="3124200" y="1536712"/>
                  </a:lnTo>
                  <a:lnTo>
                    <a:pt x="3124200" y="1562112"/>
                  </a:lnTo>
                  <a:lnTo>
                    <a:pt x="50800" y="1562112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5400" y="76200"/>
                  </a:lnTo>
                  <a:lnTo>
                    <a:pt x="25400" y="1574800"/>
                  </a:lnTo>
                  <a:lnTo>
                    <a:pt x="38100" y="1574800"/>
                  </a:lnTo>
                  <a:lnTo>
                    <a:pt x="38100" y="1587500"/>
                  </a:lnTo>
                  <a:lnTo>
                    <a:pt x="3124200" y="1587512"/>
                  </a:lnTo>
                  <a:lnTo>
                    <a:pt x="3124200" y="1612912"/>
                  </a:lnTo>
                  <a:lnTo>
                    <a:pt x="3200400" y="1574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9048" y="4959349"/>
              <a:ext cx="2616200" cy="86995"/>
            </a:xfrm>
            <a:custGeom>
              <a:avLst/>
              <a:gdLst/>
              <a:ahLst/>
              <a:cxnLst/>
              <a:rect l="l" t="t" r="r" b="b"/>
              <a:pathLst>
                <a:path w="2616200" h="86995">
                  <a:moveTo>
                    <a:pt x="2616201" y="12347"/>
                  </a:moveTo>
                  <a:lnTo>
                    <a:pt x="2568638" y="34438"/>
                  </a:lnTo>
                  <a:lnTo>
                    <a:pt x="2521556" y="54738"/>
                  </a:lnTo>
                  <a:lnTo>
                    <a:pt x="2475438" y="71455"/>
                  </a:lnTo>
                  <a:lnTo>
                    <a:pt x="2430763" y="82800"/>
                  </a:lnTo>
                  <a:lnTo>
                    <a:pt x="2388015" y="86979"/>
                  </a:lnTo>
                  <a:lnTo>
                    <a:pt x="2348389" y="79217"/>
                  </a:lnTo>
                  <a:lnTo>
                    <a:pt x="2311532" y="60708"/>
                  </a:lnTo>
                  <a:lnTo>
                    <a:pt x="2275597" y="38617"/>
                  </a:lnTo>
                  <a:lnTo>
                    <a:pt x="2238739" y="20109"/>
                  </a:lnTo>
                  <a:lnTo>
                    <a:pt x="2199114" y="12347"/>
                  </a:lnTo>
                  <a:lnTo>
                    <a:pt x="2156692" y="20109"/>
                  </a:lnTo>
                  <a:lnTo>
                    <a:pt x="2112707" y="38617"/>
                  </a:lnTo>
                  <a:lnTo>
                    <a:pt x="2067196" y="60708"/>
                  </a:lnTo>
                  <a:lnTo>
                    <a:pt x="2020202" y="79217"/>
                  </a:lnTo>
                  <a:lnTo>
                    <a:pt x="1971763" y="86979"/>
                  </a:lnTo>
                  <a:lnTo>
                    <a:pt x="1929320" y="81451"/>
                  </a:lnTo>
                  <a:lnTo>
                    <a:pt x="1884649" y="67630"/>
                  </a:lnTo>
                  <a:lnTo>
                    <a:pt x="1838863" y="49663"/>
                  </a:lnTo>
                  <a:lnTo>
                    <a:pt x="1793077" y="31696"/>
                  </a:lnTo>
                  <a:lnTo>
                    <a:pt x="1748406" y="17875"/>
                  </a:lnTo>
                  <a:lnTo>
                    <a:pt x="1705963" y="12347"/>
                  </a:lnTo>
                  <a:lnTo>
                    <a:pt x="1658166" y="20109"/>
                  </a:lnTo>
                  <a:lnTo>
                    <a:pt x="1612454" y="38617"/>
                  </a:lnTo>
                  <a:lnTo>
                    <a:pt x="1567906" y="60708"/>
                  </a:lnTo>
                  <a:lnTo>
                    <a:pt x="1523598" y="79217"/>
                  </a:lnTo>
                  <a:lnTo>
                    <a:pt x="1478610" y="86979"/>
                  </a:lnTo>
                  <a:lnTo>
                    <a:pt x="1433061" y="79217"/>
                  </a:lnTo>
                  <a:lnTo>
                    <a:pt x="1387630" y="60708"/>
                  </a:lnTo>
                  <a:lnTo>
                    <a:pt x="1342240" y="38617"/>
                  </a:lnTo>
                  <a:lnTo>
                    <a:pt x="1296810" y="20109"/>
                  </a:lnTo>
                  <a:lnTo>
                    <a:pt x="1251260" y="12347"/>
                  </a:lnTo>
                  <a:lnTo>
                    <a:pt x="1205711" y="20109"/>
                  </a:lnTo>
                  <a:lnTo>
                    <a:pt x="1160280" y="38617"/>
                  </a:lnTo>
                  <a:lnTo>
                    <a:pt x="1114890" y="60708"/>
                  </a:lnTo>
                  <a:lnTo>
                    <a:pt x="1069460" y="79217"/>
                  </a:lnTo>
                  <a:lnTo>
                    <a:pt x="1023910" y="86979"/>
                  </a:lnTo>
                  <a:lnTo>
                    <a:pt x="978836" y="79217"/>
                  </a:lnTo>
                  <a:lnTo>
                    <a:pt x="934323" y="60708"/>
                  </a:lnTo>
                  <a:lnTo>
                    <a:pt x="889529" y="38617"/>
                  </a:lnTo>
                  <a:lnTo>
                    <a:pt x="843612" y="20109"/>
                  </a:lnTo>
                  <a:lnTo>
                    <a:pt x="795730" y="12347"/>
                  </a:lnTo>
                  <a:lnTo>
                    <a:pt x="753811" y="18008"/>
                  </a:lnTo>
                  <a:lnTo>
                    <a:pt x="710314" y="32123"/>
                  </a:lnTo>
                  <a:lnTo>
                    <a:pt x="665750" y="50383"/>
                  </a:lnTo>
                  <a:lnTo>
                    <a:pt x="620629" y="68483"/>
                  </a:lnTo>
                  <a:lnTo>
                    <a:pt x="575462" y="82118"/>
                  </a:lnTo>
                  <a:lnTo>
                    <a:pt x="530760" y="86979"/>
                  </a:lnTo>
                  <a:lnTo>
                    <a:pt x="486460" y="79869"/>
                  </a:lnTo>
                  <a:lnTo>
                    <a:pt x="442160" y="63575"/>
                  </a:lnTo>
                  <a:lnTo>
                    <a:pt x="397860" y="42769"/>
                  </a:lnTo>
                  <a:lnTo>
                    <a:pt x="353560" y="22123"/>
                  </a:lnTo>
                  <a:lnTo>
                    <a:pt x="309260" y="6309"/>
                  </a:lnTo>
                  <a:lnTo>
                    <a:pt x="264960" y="0"/>
                  </a:lnTo>
                  <a:lnTo>
                    <a:pt x="220722" y="3432"/>
                  </a:lnTo>
                  <a:lnTo>
                    <a:pt x="176577" y="12916"/>
                  </a:lnTo>
                  <a:lnTo>
                    <a:pt x="132480" y="27232"/>
                  </a:lnTo>
                  <a:lnTo>
                    <a:pt x="88382" y="45161"/>
                  </a:lnTo>
                  <a:lnTo>
                    <a:pt x="44237" y="65483"/>
                  </a:lnTo>
                  <a:lnTo>
                    <a:pt x="0" y="86979"/>
                  </a:lnTo>
                </a:path>
              </a:pathLst>
            </a:custGeom>
            <a:ln w="38100">
              <a:solidFill>
                <a:srgbClr val="CF54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5550" y="4743450"/>
              <a:ext cx="2730500" cy="0"/>
            </a:xfrm>
            <a:custGeom>
              <a:avLst/>
              <a:gdLst/>
              <a:ahLst/>
              <a:cxnLst/>
              <a:rect l="l" t="t" r="r" b="b"/>
              <a:pathLst>
                <a:path w="2730500">
                  <a:moveTo>
                    <a:pt x="0" y="0"/>
                  </a:moveTo>
                  <a:lnTo>
                    <a:pt x="2730501" y="0"/>
                  </a:lnTo>
                </a:path>
              </a:pathLst>
            </a:custGeom>
            <a:ln w="12700">
              <a:solidFill>
                <a:srgbClr val="CF54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5550" y="5238750"/>
              <a:ext cx="2730500" cy="0"/>
            </a:xfrm>
            <a:custGeom>
              <a:avLst/>
              <a:gdLst/>
              <a:ahLst/>
              <a:cxnLst/>
              <a:rect l="l" t="t" r="r" b="b"/>
              <a:pathLst>
                <a:path w="2730500">
                  <a:moveTo>
                    <a:pt x="0" y="0"/>
                  </a:moveTo>
                  <a:lnTo>
                    <a:pt x="2730501" y="0"/>
                  </a:lnTo>
                </a:path>
              </a:pathLst>
            </a:custGeom>
            <a:ln w="12700">
              <a:solidFill>
                <a:srgbClr val="CF54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57600" y="3619500"/>
              <a:ext cx="17653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29275" y="4896764"/>
            <a:ext cx="213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F543F"/>
                </a:solidFill>
                <a:latin typeface="Times New Roman"/>
                <a:cs typeface="Times New Roman"/>
              </a:rPr>
              <a:t>Faixa </a:t>
            </a:r>
            <a:r>
              <a:rPr sz="1800" b="1" spc="20" dirty="0">
                <a:solidFill>
                  <a:srgbClr val="CF543F"/>
                </a:solidFill>
                <a:latin typeface="Times New Roman"/>
                <a:cs typeface="Times New Roman"/>
              </a:rPr>
              <a:t>de</a:t>
            </a:r>
            <a:r>
              <a:rPr sz="1800" b="1" spc="-45" dirty="0">
                <a:solidFill>
                  <a:srgbClr val="CF543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CF543F"/>
                </a:solidFill>
                <a:latin typeface="Times New Roman"/>
                <a:cs typeface="Times New Roman"/>
              </a:rPr>
              <a:t>normalidade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3962" y="5976270"/>
            <a:ext cx="586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t</a:t>
            </a:r>
            <a:r>
              <a:rPr sz="1800" spc="-7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mp</a:t>
            </a:r>
            <a:r>
              <a:rPr sz="1800" spc="15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6687" y="4320502"/>
            <a:ext cx="684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Times New Roman"/>
                <a:cs typeface="Times New Roman"/>
              </a:rPr>
              <a:t>[ </a:t>
            </a:r>
            <a:r>
              <a:rPr sz="1800" spc="-25" dirty="0">
                <a:latin typeface="Times New Roman"/>
                <a:cs typeface="Times New Roman"/>
              </a:rPr>
              <a:t>fator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]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06957" y="633895"/>
            <a:ext cx="6341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2464" algn="l"/>
                <a:tab pos="2729865" algn="l"/>
                <a:tab pos="4380865" algn="l"/>
              </a:tabLst>
            </a:pPr>
            <a:r>
              <a:rPr sz="2400" spc="-140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400" spc="3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400" spc="26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400" spc="90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400" spc="3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400" spc="-105" dirty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400" spc="95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spc="165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400" spc="3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400" spc="-114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spc="-14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spc="-14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400" spc="90" dirty="0">
                <a:solidFill>
                  <a:srgbClr val="C00000"/>
                </a:solidFill>
                <a:latin typeface="Times New Roman"/>
                <a:cs typeface="Times New Roman"/>
              </a:rPr>
              <a:t>TE</a:t>
            </a:r>
            <a:r>
              <a:rPr sz="2400" spc="-70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400" spc="-13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spc="-114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spc="3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400" spc="-105" dirty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400" spc="30" dirty="0">
                <a:solidFill>
                  <a:srgbClr val="C00000"/>
                </a:solidFill>
                <a:latin typeface="Times New Roman"/>
                <a:cs typeface="Times New Roman"/>
              </a:rPr>
              <a:t>Ó</a:t>
            </a:r>
            <a:r>
              <a:rPr sz="2400" spc="-170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spc="-140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400" spc="3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400" spc="-114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3652" y="3696614"/>
            <a:ext cx="14154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CBBB2"/>
                </a:solidFill>
                <a:latin typeface="Times New Roman"/>
                <a:cs typeface="Times New Roman"/>
              </a:rPr>
              <a:t>Meio</a:t>
            </a:r>
            <a:r>
              <a:rPr sz="2000" b="1" spc="-10" dirty="0">
                <a:solidFill>
                  <a:srgbClr val="ECBBB2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ECBBB2"/>
                </a:solidFill>
                <a:latin typeface="Times New Roman"/>
                <a:cs typeface="Times New Roman"/>
              </a:rPr>
              <a:t>interno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05100" y="1854199"/>
            <a:ext cx="3619500" cy="939800"/>
          </a:xfrm>
          <a:custGeom>
            <a:avLst/>
            <a:gdLst/>
            <a:ahLst/>
            <a:cxnLst/>
            <a:rect l="l" t="t" r="r" b="b"/>
            <a:pathLst>
              <a:path w="3619500" h="939800">
                <a:moveTo>
                  <a:pt x="647700" y="469900"/>
                </a:moveTo>
                <a:lnTo>
                  <a:pt x="323850" y="76200"/>
                </a:lnTo>
                <a:lnTo>
                  <a:pt x="323850" y="273050"/>
                </a:lnTo>
                <a:lnTo>
                  <a:pt x="0" y="273050"/>
                </a:lnTo>
                <a:lnTo>
                  <a:pt x="0" y="666750"/>
                </a:lnTo>
                <a:lnTo>
                  <a:pt x="323850" y="666750"/>
                </a:lnTo>
                <a:lnTo>
                  <a:pt x="323850" y="863600"/>
                </a:lnTo>
                <a:lnTo>
                  <a:pt x="647700" y="469900"/>
                </a:lnTo>
                <a:close/>
              </a:path>
              <a:path w="3619500" h="939800">
                <a:moveTo>
                  <a:pt x="3619500" y="234950"/>
                </a:moveTo>
                <a:lnTo>
                  <a:pt x="3352800" y="234950"/>
                </a:lnTo>
                <a:lnTo>
                  <a:pt x="3352800" y="0"/>
                </a:lnTo>
                <a:lnTo>
                  <a:pt x="3086100" y="469900"/>
                </a:lnTo>
                <a:lnTo>
                  <a:pt x="3352800" y="939800"/>
                </a:lnTo>
                <a:lnTo>
                  <a:pt x="3352800" y="704850"/>
                </a:lnTo>
                <a:lnTo>
                  <a:pt x="3619500" y="704850"/>
                </a:lnTo>
                <a:lnTo>
                  <a:pt x="3619500" y="234950"/>
                </a:lnTo>
                <a:close/>
              </a:path>
            </a:pathLst>
          </a:custGeom>
          <a:solidFill>
            <a:srgbClr val="F5D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90802" y="1898840"/>
            <a:ext cx="1111885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b="1" spc="-10" dirty="0">
                <a:solidFill>
                  <a:srgbClr val="336600"/>
                </a:solidFill>
                <a:latin typeface="Times New Roman"/>
                <a:cs typeface="Times New Roman"/>
              </a:rPr>
              <a:t>Sistema  </a:t>
            </a:r>
            <a:r>
              <a:rPr sz="2400" b="1" spc="-30" dirty="0">
                <a:solidFill>
                  <a:srgbClr val="336600"/>
                </a:solidFill>
                <a:latin typeface="Times New Roman"/>
                <a:cs typeface="Times New Roman"/>
              </a:rPr>
              <a:t>Ner</a:t>
            </a:r>
            <a:r>
              <a:rPr sz="2400" b="1" dirty="0">
                <a:solidFill>
                  <a:srgbClr val="336600"/>
                </a:solidFill>
                <a:latin typeface="Times New Roman"/>
                <a:cs typeface="Times New Roman"/>
              </a:rPr>
              <a:t>v</a:t>
            </a:r>
            <a:r>
              <a:rPr sz="2400" b="1" spc="95" dirty="0">
                <a:solidFill>
                  <a:srgbClr val="336600"/>
                </a:solidFill>
                <a:latin typeface="Times New Roman"/>
                <a:cs typeface="Times New Roman"/>
              </a:rPr>
              <a:t>o</a:t>
            </a:r>
            <a:r>
              <a:rPr sz="2400" b="1" spc="60" dirty="0">
                <a:solidFill>
                  <a:srgbClr val="336600"/>
                </a:solidFill>
                <a:latin typeface="Times New Roman"/>
                <a:cs typeface="Times New Roman"/>
              </a:rPr>
              <a:t>s</a:t>
            </a:r>
            <a:r>
              <a:rPr sz="2400" b="1" spc="50" dirty="0">
                <a:solidFill>
                  <a:srgbClr val="336600"/>
                </a:solidFill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0965" y="2112289"/>
            <a:ext cx="1249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0" dirty="0">
                <a:solidFill>
                  <a:srgbClr val="336600"/>
                </a:solidFill>
                <a:latin typeface="Times New Roman"/>
                <a:cs typeface="Times New Roman"/>
              </a:rPr>
              <a:t>H</a:t>
            </a:r>
            <a:r>
              <a:rPr sz="2000" b="1" spc="35" dirty="0">
                <a:solidFill>
                  <a:srgbClr val="336600"/>
                </a:solidFill>
                <a:latin typeface="Times New Roman"/>
                <a:cs typeface="Times New Roman"/>
              </a:rPr>
              <a:t>o</a:t>
            </a:r>
            <a:r>
              <a:rPr sz="2000" b="1" spc="-195" dirty="0">
                <a:solidFill>
                  <a:srgbClr val="336600"/>
                </a:solidFill>
                <a:latin typeface="Times New Roman"/>
                <a:cs typeface="Times New Roman"/>
              </a:rPr>
              <a:t>r</a:t>
            </a:r>
            <a:r>
              <a:rPr sz="2000" b="1" spc="30" dirty="0">
                <a:solidFill>
                  <a:srgbClr val="336600"/>
                </a:solidFill>
                <a:latin typeface="Times New Roman"/>
                <a:cs typeface="Times New Roman"/>
              </a:rPr>
              <a:t>m</a:t>
            </a:r>
            <a:r>
              <a:rPr sz="2000" b="1" spc="-5" dirty="0">
                <a:solidFill>
                  <a:srgbClr val="336600"/>
                </a:solidFill>
                <a:latin typeface="Times New Roman"/>
                <a:cs typeface="Times New Roman"/>
              </a:rPr>
              <a:t>ô</a:t>
            </a:r>
            <a:r>
              <a:rPr sz="2000" b="1" spc="-15" dirty="0">
                <a:solidFill>
                  <a:srgbClr val="336600"/>
                </a:solidFill>
                <a:latin typeface="Times New Roman"/>
                <a:cs typeface="Times New Roman"/>
              </a:rPr>
              <a:t>n</a:t>
            </a:r>
            <a:r>
              <a:rPr sz="2000" b="1" spc="40" dirty="0">
                <a:solidFill>
                  <a:srgbClr val="336600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336600"/>
                </a:solidFill>
                <a:latin typeface="Times New Roman"/>
                <a:cs typeface="Times New Roman"/>
              </a:rPr>
              <a:t>o</a:t>
            </a:r>
            <a:r>
              <a:rPr sz="2000" b="1" spc="50" dirty="0">
                <a:solidFill>
                  <a:srgbClr val="336600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3970" y="1073150"/>
            <a:ext cx="41890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CC3300"/>
                </a:solidFill>
                <a:latin typeface="Arial"/>
                <a:cs typeface="Arial"/>
              </a:rPr>
              <a:t>H</a:t>
            </a:r>
            <a:r>
              <a:rPr sz="4400" b="1" spc="-5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4400" b="1" dirty="0">
                <a:solidFill>
                  <a:srgbClr val="CC3300"/>
                </a:solidFill>
                <a:latin typeface="Arial"/>
                <a:cs typeface="Arial"/>
              </a:rPr>
              <a:t>ME</a:t>
            </a:r>
            <a:r>
              <a:rPr sz="4400" b="1" spc="-5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4400" b="1" spc="5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sz="4400" b="1" dirty="0">
                <a:solidFill>
                  <a:srgbClr val="CC3300"/>
                </a:solidFill>
                <a:latin typeface="Arial"/>
                <a:cs typeface="Arial"/>
              </a:rPr>
              <a:t>TAS</a:t>
            </a:r>
            <a:r>
              <a:rPr sz="4400" b="1" spc="5" dirty="0">
                <a:solidFill>
                  <a:srgbClr val="CC3300"/>
                </a:solidFill>
                <a:latin typeface="Arial"/>
                <a:cs typeface="Arial"/>
              </a:rPr>
              <a:t>I</a:t>
            </a:r>
            <a:r>
              <a:rPr sz="4400" b="1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428240"/>
            <a:ext cx="8124190" cy="200913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42037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Tendência permanente do organismo manter </a:t>
            </a:r>
            <a:r>
              <a:rPr sz="2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  constância do </a:t>
            </a:r>
            <a:r>
              <a:rPr sz="28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meio </a:t>
            </a:r>
            <a:r>
              <a:rPr sz="2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interno. </a:t>
            </a:r>
            <a:r>
              <a:rPr sz="28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Estado </a:t>
            </a:r>
            <a:r>
              <a:rPr sz="2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de  independência relativa do </a:t>
            </a:r>
            <a:r>
              <a:rPr sz="28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organismo </a:t>
            </a:r>
            <a:r>
              <a:rPr sz="2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em relação  às oscilações do </a:t>
            </a:r>
            <a:r>
              <a:rPr sz="28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ambiente</a:t>
            </a:r>
            <a:r>
              <a:rPr sz="2800" spc="1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externo.</a:t>
            </a:r>
          </a:p>
          <a:p>
            <a:pPr marR="5080" algn="r">
              <a:lnSpc>
                <a:spcPct val="100000"/>
              </a:lnSpc>
              <a:spcBef>
                <a:spcPts val="310"/>
              </a:spcBef>
            </a:pPr>
            <a:r>
              <a:rPr sz="2400" i="1" dirty="0">
                <a:solidFill>
                  <a:schemeClr val="accent1">
                    <a:lumMod val="50000"/>
                  </a:schemeClr>
                </a:solidFill>
                <a:latin typeface="Carlito"/>
                <a:cs typeface="Carlito"/>
              </a:rPr>
              <a:t>Claude</a:t>
            </a:r>
            <a:r>
              <a:rPr sz="2400" i="1" spc="-85" dirty="0">
                <a:solidFill>
                  <a:schemeClr val="accent1">
                    <a:lumMod val="50000"/>
                  </a:schemeClr>
                </a:solidFill>
                <a:latin typeface="Carlito"/>
                <a:cs typeface="Carlito"/>
              </a:rPr>
              <a:t> </a:t>
            </a:r>
            <a:r>
              <a:rPr sz="2400" i="1" dirty="0">
                <a:solidFill>
                  <a:schemeClr val="accent1">
                    <a:lumMod val="50000"/>
                  </a:schemeClr>
                </a:solidFill>
                <a:latin typeface="Carlito"/>
                <a:cs typeface="Carlito"/>
              </a:rPr>
              <a:t>Bernard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669" y="4986020"/>
            <a:ext cx="7734934" cy="109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“O </a:t>
            </a:r>
            <a:r>
              <a:rPr sz="1400" i="1" spc="-5" dirty="0">
                <a:latin typeface="Arial"/>
                <a:cs typeface="Arial"/>
              </a:rPr>
              <a:t>corpo </a:t>
            </a:r>
            <a:r>
              <a:rPr sz="1400" i="1" dirty="0">
                <a:latin typeface="Arial"/>
                <a:cs typeface="Arial"/>
              </a:rPr>
              <a:t>vivo, </a:t>
            </a:r>
            <a:r>
              <a:rPr sz="1400" i="1" spc="-5" dirty="0">
                <a:latin typeface="Arial"/>
                <a:cs typeface="Arial"/>
              </a:rPr>
              <a:t>embora </a:t>
            </a:r>
            <a:r>
              <a:rPr sz="1400" i="1" dirty="0">
                <a:latin typeface="Arial"/>
                <a:cs typeface="Arial"/>
              </a:rPr>
              <a:t>necessite </a:t>
            </a:r>
            <a:r>
              <a:rPr sz="1400" i="1" spc="-5" dirty="0">
                <a:latin typeface="Arial"/>
                <a:cs typeface="Arial"/>
              </a:rPr>
              <a:t>do ambiente </a:t>
            </a:r>
            <a:r>
              <a:rPr sz="1400" i="1" dirty="0">
                <a:latin typeface="Arial"/>
                <a:cs typeface="Arial"/>
              </a:rPr>
              <a:t>que o circunda, é, apesar disso, relativamente  independente do </a:t>
            </a:r>
            <a:r>
              <a:rPr sz="1400" i="1" spc="-5" dirty="0">
                <a:latin typeface="Arial"/>
                <a:cs typeface="Arial"/>
              </a:rPr>
              <a:t>mesmo. </a:t>
            </a:r>
            <a:r>
              <a:rPr sz="1400" i="1" dirty="0">
                <a:latin typeface="Arial"/>
                <a:cs typeface="Arial"/>
              </a:rPr>
              <a:t>Esta independência do </a:t>
            </a:r>
            <a:r>
              <a:rPr sz="1400" i="1" spc="-5" dirty="0">
                <a:latin typeface="Arial"/>
                <a:cs typeface="Arial"/>
              </a:rPr>
              <a:t>organismo </a:t>
            </a:r>
            <a:r>
              <a:rPr sz="1400" i="1" dirty="0">
                <a:latin typeface="Arial"/>
                <a:cs typeface="Arial"/>
              </a:rPr>
              <a:t>com relação ao seu </a:t>
            </a:r>
            <a:r>
              <a:rPr sz="1400" i="1" spc="-5" dirty="0">
                <a:latin typeface="Arial"/>
                <a:cs typeface="Arial"/>
              </a:rPr>
              <a:t>ambiente  </a:t>
            </a:r>
            <a:r>
              <a:rPr sz="1400" i="1" dirty="0">
                <a:latin typeface="Arial"/>
                <a:cs typeface="Arial"/>
              </a:rPr>
              <a:t>externo deriva do fato de que, nos </a:t>
            </a:r>
            <a:r>
              <a:rPr sz="1400" i="1" spc="-5" dirty="0">
                <a:latin typeface="Arial"/>
                <a:cs typeface="Arial"/>
              </a:rPr>
              <a:t>seres </a:t>
            </a:r>
            <a:r>
              <a:rPr sz="1400" i="1" dirty="0">
                <a:latin typeface="Arial"/>
                <a:cs typeface="Arial"/>
              </a:rPr>
              <a:t>vivos, os tecidos são, de fato, </a:t>
            </a:r>
            <a:r>
              <a:rPr sz="1400" i="1" spc="-5" dirty="0">
                <a:latin typeface="Arial"/>
                <a:cs typeface="Arial"/>
              </a:rPr>
              <a:t>removidos </a:t>
            </a:r>
            <a:r>
              <a:rPr sz="1400" i="1" dirty="0">
                <a:latin typeface="Arial"/>
                <a:cs typeface="Arial"/>
              </a:rPr>
              <a:t>das influências  externas diretas, e são protegidos por um </a:t>
            </a:r>
            <a:r>
              <a:rPr sz="1400" i="1" spc="-5" dirty="0">
                <a:latin typeface="Arial"/>
                <a:cs typeface="Arial"/>
              </a:rPr>
              <a:t>verdadeiro ambiente interno, </a:t>
            </a:r>
            <a:r>
              <a:rPr sz="1400" i="1" dirty="0">
                <a:latin typeface="Arial"/>
                <a:cs typeface="Arial"/>
              </a:rPr>
              <a:t>que é constituído,  particularmente, </a:t>
            </a:r>
            <a:r>
              <a:rPr sz="1400" i="1" spc="-5" dirty="0">
                <a:latin typeface="Arial"/>
                <a:cs typeface="Arial"/>
              </a:rPr>
              <a:t>pelos </a:t>
            </a:r>
            <a:r>
              <a:rPr sz="1400" i="1" dirty="0">
                <a:latin typeface="Arial"/>
                <a:cs typeface="Arial"/>
              </a:rPr>
              <a:t>fluidos que circulam no</a:t>
            </a:r>
            <a:r>
              <a:rPr sz="1400" i="1" spc="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corpo“.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06309" y="304800"/>
            <a:ext cx="1407159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4100" y="698500"/>
            <a:ext cx="4495800" cy="546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8800" y="0"/>
            <a:ext cx="8128000" cy="6858000"/>
            <a:chOff x="558800" y="0"/>
            <a:chExt cx="8128000" cy="6858000"/>
          </a:xfrm>
        </p:grpSpPr>
        <p:sp>
          <p:nvSpPr>
            <p:cNvPr id="3" name="object 3"/>
            <p:cNvSpPr/>
            <p:nvPr/>
          </p:nvSpPr>
          <p:spPr>
            <a:xfrm>
              <a:off x="647700" y="3365500"/>
              <a:ext cx="4762500" cy="2908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0200" y="3149600"/>
              <a:ext cx="3276600" cy="299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5740" y="656513"/>
            <a:ext cx="34321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Sistemas </a:t>
            </a:r>
            <a:r>
              <a:rPr sz="2000" spc="15" dirty="0">
                <a:solidFill>
                  <a:srgbClr val="C00000"/>
                </a:solidFill>
                <a:latin typeface="Times New Roman"/>
                <a:cs typeface="Times New Roman"/>
              </a:rPr>
              <a:t>de 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controle</a:t>
            </a:r>
            <a:r>
              <a:rPr sz="2000" spc="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endócrino: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89600" y="1028700"/>
            <a:ext cx="2070100" cy="1371600"/>
            <a:chOff x="5689600" y="1028700"/>
            <a:chExt cx="2070100" cy="1371600"/>
          </a:xfrm>
        </p:grpSpPr>
        <p:sp>
          <p:nvSpPr>
            <p:cNvPr id="7" name="object 7"/>
            <p:cNvSpPr/>
            <p:nvPr/>
          </p:nvSpPr>
          <p:spPr>
            <a:xfrm>
              <a:off x="5689600" y="1028699"/>
              <a:ext cx="2070100" cy="1371600"/>
            </a:xfrm>
            <a:custGeom>
              <a:avLst/>
              <a:gdLst/>
              <a:ahLst/>
              <a:cxnLst/>
              <a:rect l="l" t="t" r="r" b="b"/>
              <a:pathLst>
                <a:path w="2070100" h="1371600">
                  <a:moveTo>
                    <a:pt x="2070100" y="1333500"/>
                  </a:moveTo>
                  <a:lnTo>
                    <a:pt x="1993900" y="1295400"/>
                  </a:lnTo>
                  <a:lnTo>
                    <a:pt x="1993900" y="1320800"/>
                  </a:lnTo>
                  <a:lnTo>
                    <a:pt x="50800" y="13208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5400" y="76200"/>
                  </a:lnTo>
                  <a:lnTo>
                    <a:pt x="25400" y="1333500"/>
                  </a:lnTo>
                  <a:lnTo>
                    <a:pt x="38100" y="1333500"/>
                  </a:lnTo>
                  <a:lnTo>
                    <a:pt x="38100" y="1346200"/>
                  </a:lnTo>
                  <a:lnTo>
                    <a:pt x="1993900" y="1346200"/>
                  </a:lnTo>
                  <a:lnTo>
                    <a:pt x="1993900" y="1371600"/>
                  </a:lnTo>
                  <a:lnTo>
                    <a:pt x="2070100" y="133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11849" y="1581149"/>
              <a:ext cx="1689100" cy="74930"/>
            </a:xfrm>
            <a:custGeom>
              <a:avLst/>
              <a:gdLst/>
              <a:ahLst/>
              <a:cxnLst/>
              <a:rect l="l" t="t" r="r" b="b"/>
              <a:pathLst>
                <a:path w="1689100" h="74930">
                  <a:moveTo>
                    <a:pt x="1689100" y="10583"/>
                  </a:moveTo>
                  <a:lnTo>
                    <a:pt x="1650752" y="34072"/>
                  </a:lnTo>
                  <a:lnTo>
                    <a:pt x="1613010" y="54562"/>
                  </a:lnTo>
                  <a:lnTo>
                    <a:pt x="1576483" y="69056"/>
                  </a:lnTo>
                  <a:lnTo>
                    <a:pt x="1541776" y="74553"/>
                  </a:lnTo>
                  <a:lnTo>
                    <a:pt x="1510123" y="64558"/>
                  </a:lnTo>
                  <a:lnTo>
                    <a:pt x="1480796" y="42568"/>
                  </a:lnTo>
                  <a:lnTo>
                    <a:pt x="1451470" y="20578"/>
                  </a:lnTo>
                  <a:lnTo>
                    <a:pt x="1419816" y="10583"/>
                  </a:lnTo>
                  <a:lnTo>
                    <a:pt x="1385422" y="20578"/>
                  </a:lnTo>
                  <a:lnTo>
                    <a:pt x="1349459" y="42568"/>
                  </a:lnTo>
                  <a:lnTo>
                    <a:pt x="1311979" y="64558"/>
                  </a:lnTo>
                  <a:lnTo>
                    <a:pt x="1273031" y="74553"/>
                  </a:lnTo>
                  <a:lnTo>
                    <a:pt x="1231344" y="64558"/>
                  </a:lnTo>
                  <a:lnTo>
                    <a:pt x="1187228" y="42568"/>
                  </a:lnTo>
                  <a:lnTo>
                    <a:pt x="1143111" y="20578"/>
                  </a:lnTo>
                  <a:lnTo>
                    <a:pt x="1101423" y="10583"/>
                  </a:lnTo>
                  <a:lnTo>
                    <a:pt x="1063083" y="20578"/>
                  </a:lnTo>
                  <a:lnTo>
                    <a:pt x="1026615" y="42568"/>
                  </a:lnTo>
                  <a:lnTo>
                    <a:pt x="990855" y="64558"/>
                  </a:lnTo>
                  <a:lnTo>
                    <a:pt x="954639" y="74553"/>
                  </a:lnTo>
                  <a:lnTo>
                    <a:pt x="917892" y="64558"/>
                  </a:lnTo>
                  <a:lnTo>
                    <a:pt x="881246" y="42568"/>
                  </a:lnTo>
                  <a:lnTo>
                    <a:pt x="844601" y="20578"/>
                  </a:lnTo>
                  <a:lnTo>
                    <a:pt x="807854" y="10583"/>
                  </a:lnTo>
                  <a:lnTo>
                    <a:pt x="771107" y="20578"/>
                  </a:lnTo>
                  <a:lnTo>
                    <a:pt x="734462" y="42568"/>
                  </a:lnTo>
                  <a:lnTo>
                    <a:pt x="697817" y="64558"/>
                  </a:lnTo>
                  <a:lnTo>
                    <a:pt x="661070" y="74553"/>
                  </a:lnTo>
                  <a:lnTo>
                    <a:pt x="624769" y="64558"/>
                  </a:lnTo>
                  <a:lnTo>
                    <a:pt x="588824" y="42568"/>
                  </a:lnTo>
                  <a:lnTo>
                    <a:pt x="552171" y="20578"/>
                  </a:lnTo>
                  <a:lnTo>
                    <a:pt x="513750" y="10583"/>
                  </a:lnTo>
                  <a:lnTo>
                    <a:pt x="472751" y="20810"/>
                  </a:lnTo>
                  <a:lnTo>
                    <a:pt x="429831" y="43185"/>
                  </a:lnTo>
                  <a:lnTo>
                    <a:pt x="386103" y="65252"/>
                  </a:lnTo>
                  <a:lnTo>
                    <a:pt x="342680" y="74553"/>
                  </a:lnTo>
                  <a:lnTo>
                    <a:pt x="299774" y="62210"/>
                  </a:lnTo>
                  <a:lnTo>
                    <a:pt x="256871" y="36659"/>
                  </a:lnTo>
                  <a:lnTo>
                    <a:pt x="213970" y="11417"/>
                  </a:lnTo>
                  <a:lnTo>
                    <a:pt x="171070" y="0"/>
                  </a:lnTo>
                  <a:lnTo>
                    <a:pt x="128252" y="6423"/>
                  </a:lnTo>
                  <a:lnTo>
                    <a:pt x="85535" y="23342"/>
                  </a:lnTo>
                  <a:lnTo>
                    <a:pt x="42817" y="47228"/>
                  </a:lnTo>
                  <a:lnTo>
                    <a:pt x="0" y="74553"/>
                  </a:lnTo>
                </a:path>
              </a:pathLst>
            </a:custGeom>
            <a:ln w="38100">
              <a:solidFill>
                <a:srgbClr val="CF54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73750" y="1403350"/>
              <a:ext cx="1752600" cy="0"/>
            </a:xfrm>
            <a:custGeom>
              <a:avLst/>
              <a:gdLst/>
              <a:ahLst/>
              <a:cxnLst/>
              <a:rect l="l" t="t" r="r" b="b"/>
              <a:pathLst>
                <a:path w="1752600">
                  <a:moveTo>
                    <a:pt x="0" y="0"/>
                  </a:moveTo>
                  <a:lnTo>
                    <a:pt x="1752600" y="1"/>
                  </a:lnTo>
                </a:path>
              </a:pathLst>
            </a:custGeom>
            <a:ln w="12700">
              <a:solidFill>
                <a:srgbClr val="CF54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3750" y="1822450"/>
              <a:ext cx="1752600" cy="0"/>
            </a:xfrm>
            <a:custGeom>
              <a:avLst/>
              <a:gdLst/>
              <a:ahLst/>
              <a:cxnLst/>
              <a:rect l="l" t="t" r="r" b="b"/>
              <a:pathLst>
                <a:path w="1752600">
                  <a:moveTo>
                    <a:pt x="0" y="0"/>
                  </a:moveTo>
                  <a:lnTo>
                    <a:pt x="1752600" y="1"/>
                  </a:lnTo>
                </a:path>
              </a:pathLst>
            </a:custGeom>
            <a:ln w="12700">
              <a:solidFill>
                <a:srgbClr val="CF54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16002" y="1899196"/>
            <a:ext cx="213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F543F"/>
                </a:solidFill>
                <a:latin typeface="Times New Roman"/>
                <a:cs typeface="Times New Roman"/>
              </a:rPr>
              <a:t>Faixa </a:t>
            </a:r>
            <a:r>
              <a:rPr sz="1800" b="1" spc="20" dirty="0">
                <a:solidFill>
                  <a:srgbClr val="CF543F"/>
                </a:solidFill>
                <a:latin typeface="Times New Roman"/>
                <a:cs typeface="Times New Roman"/>
              </a:rPr>
              <a:t>de</a:t>
            </a:r>
            <a:r>
              <a:rPr sz="1800" b="1" spc="-45" dirty="0">
                <a:solidFill>
                  <a:srgbClr val="CF543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CF543F"/>
                </a:solidFill>
                <a:latin typeface="Times New Roman"/>
                <a:cs typeface="Times New Roman"/>
              </a:rPr>
              <a:t>normalidade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1364" y="2444953"/>
            <a:ext cx="586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t</a:t>
            </a:r>
            <a:r>
              <a:rPr sz="1800" spc="-7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mp</a:t>
            </a:r>
            <a:r>
              <a:rPr sz="1800" spc="15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740" y="1060513"/>
            <a:ext cx="493966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889"/>
              </a:lnSpc>
              <a:spcBef>
                <a:spcPts val="100"/>
              </a:spcBef>
            </a:pPr>
            <a:r>
              <a:rPr sz="1800" spc="-114" dirty="0">
                <a:latin typeface="Times New Roman"/>
                <a:cs typeface="Times New Roman"/>
              </a:rPr>
              <a:t>[ </a:t>
            </a:r>
            <a:r>
              <a:rPr sz="1800" spc="-25" dirty="0">
                <a:latin typeface="Times New Roman"/>
                <a:cs typeface="Times New Roman"/>
              </a:rPr>
              <a:t>fator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]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6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latin typeface="Times New Roman"/>
                <a:cs typeface="Times New Roman"/>
              </a:rPr>
              <a:t>Retroalimentação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Negativa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latin typeface="Times New Roman"/>
                <a:cs typeface="Times New Roman"/>
              </a:rPr>
              <a:t>Retroalimentação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Positiva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3400" y="2209800"/>
            <a:ext cx="5016500" cy="838200"/>
            <a:chOff x="533400" y="2209800"/>
            <a:chExt cx="5016500" cy="838200"/>
          </a:xfrm>
        </p:grpSpPr>
        <p:sp>
          <p:nvSpPr>
            <p:cNvPr id="15" name="object 15"/>
            <p:cNvSpPr/>
            <p:nvPr/>
          </p:nvSpPr>
          <p:spPr>
            <a:xfrm>
              <a:off x="590550" y="2279650"/>
              <a:ext cx="4889500" cy="647700"/>
            </a:xfrm>
            <a:custGeom>
              <a:avLst/>
              <a:gdLst/>
              <a:ahLst/>
              <a:cxnLst/>
              <a:rect l="l" t="t" r="r" b="b"/>
              <a:pathLst>
                <a:path w="4889500" h="647700">
                  <a:moveTo>
                    <a:pt x="48895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4889500" y="647700"/>
                  </a:lnTo>
                  <a:lnTo>
                    <a:pt x="4889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0550" y="2279650"/>
              <a:ext cx="4889500" cy="647700"/>
            </a:xfrm>
            <a:custGeom>
              <a:avLst/>
              <a:gdLst/>
              <a:ahLst/>
              <a:cxnLst/>
              <a:rect l="l" t="t" r="r" b="b"/>
              <a:pathLst>
                <a:path w="4889500" h="647700">
                  <a:moveTo>
                    <a:pt x="0" y="0"/>
                  </a:moveTo>
                  <a:lnTo>
                    <a:pt x="4889502" y="0"/>
                  </a:lnTo>
                  <a:lnTo>
                    <a:pt x="4889502" y="647700"/>
                  </a:lnTo>
                  <a:lnTo>
                    <a:pt x="0" y="6477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400" y="2209800"/>
              <a:ext cx="1079500" cy="571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0800" y="2209800"/>
              <a:ext cx="736600" cy="571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5300" y="2209800"/>
              <a:ext cx="1003300" cy="571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89200" y="2209800"/>
              <a:ext cx="444500" cy="5715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41600" y="2209800"/>
              <a:ext cx="1016000" cy="571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02000" y="2209800"/>
              <a:ext cx="660400" cy="571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06800" y="2209800"/>
              <a:ext cx="1003300" cy="5715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8000" y="2209800"/>
              <a:ext cx="1231900" cy="5715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8700" y="2476500"/>
              <a:ext cx="1143000" cy="5715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0" y="2476500"/>
              <a:ext cx="774700" cy="5715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5200" y="2476500"/>
              <a:ext cx="431800" cy="5715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11400" y="2476500"/>
              <a:ext cx="571500" cy="5715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27300" y="2476500"/>
              <a:ext cx="635000" cy="5715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70200" y="2476500"/>
              <a:ext cx="762000" cy="5715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40100" y="2476500"/>
              <a:ext cx="622300" cy="5715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06800" y="2476500"/>
              <a:ext cx="1447800" cy="571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91299" y="2288933"/>
            <a:ext cx="468884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508000" marR="5080" indent="-49530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Times New Roman"/>
                <a:cs typeface="Times New Roman"/>
              </a:rPr>
              <a:t>Quando </a:t>
            </a:r>
            <a:r>
              <a:rPr sz="1800" spc="-25" dirty="0">
                <a:latin typeface="Times New Roman"/>
                <a:cs typeface="Times New Roman"/>
              </a:rPr>
              <a:t>uma </a:t>
            </a:r>
            <a:r>
              <a:rPr sz="1800" spc="-90" dirty="0">
                <a:latin typeface="Times New Roman"/>
                <a:cs typeface="Times New Roman"/>
              </a:rPr>
              <a:t>variável </a:t>
            </a:r>
            <a:r>
              <a:rPr sz="1800" spc="-50" dirty="0">
                <a:latin typeface="Times New Roman"/>
                <a:cs typeface="Times New Roman"/>
              </a:rPr>
              <a:t>é </a:t>
            </a:r>
            <a:r>
              <a:rPr sz="1800" spc="-65" dirty="0">
                <a:latin typeface="Times New Roman"/>
                <a:cs typeface="Times New Roman"/>
              </a:rPr>
              <a:t>alterada, </a:t>
            </a:r>
            <a:r>
              <a:rPr sz="1800" spc="15" dirty="0">
                <a:latin typeface="Times New Roman"/>
                <a:cs typeface="Times New Roman"/>
              </a:rPr>
              <a:t>o </a:t>
            </a:r>
            <a:r>
              <a:rPr sz="1800" spc="-45" dirty="0">
                <a:latin typeface="Times New Roman"/>
                <a:cs typeface="Times New Roman"/>
              </a:rPr>
              <a:t>sistema </a:t>
            </a:r>
            <a:r>
              <a:rPr sz="1800" spc="-35" dirty="0">
                <a:latin typeface="Times New Roman"/>
                <a:cs typeface="Times New Roman"/>
              </a:rPr>
              <a:t>endócrino  </a:t>
            </a:r>
            <a:r>
              <a:rPr sz="1800" spc="-90" dirty="0">
                <a:latin typeface="Times New Roman"/>
                <a:cs typeface="Times New Roman"/>
              </a:rPr>
              <a:t>age </a:t>
            </a:r>
            <a:r>
              <a:rPr sz="1800" spc="-45" dirty="0">
                <a:latin typeface="Times New Roman"/>
                <a:cs typeface="Times New Roman"/>
              </a:rPr>
              <a:t>para </a:t>
            </a:r>
            <a:r>
              <a:rPr sz="1800" spc="-65" dirty="0">
                <a:latin typeface="Times New Roman"/>
                <a:cs typeface="Times New Roman"/>
              </a:rPr>
              <a:t>voltá-la </a:t>
            </a:r>
            <a:r>
              <a:rPr sz="1800" spc="-25" dirty="0">
                <a:latin typeface="Times New Roman"/>
                <a:cs typeface="Times New Roman"/>
              </a:rPr>
              <a:t>pra </a:t>
            </a:r>
            <a:r>
              <a:rPr sz="1800" spc="-80" dirty="0">
                <a:latin typeface="Times New Roman"/>
                <a:cs typeface="Times New Roman"/>
              </a:rPr>
              <a:t>faixa </a:t>
            </a:r>
            <a:r>
              <a:rPr sz="1800" spc="-25" dirty="0">
                <a:latin typeface="Times New Roman"/>
                <a:cs typeface="Times New Roman"/>
              </a:rPr>
              <a:t>de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normalidade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8793" y="1328068"/>
            <a:ext cx="3492500" cy="497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8184" y="192223"/>
            <a:ext cx="34925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Retroalimentação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Positiva </a:t>
            </a:r>
            <a:r>
              <a:rPr sz="2400" b="0" i="1" spc="-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(Feedback</a:t>
            </a:r>
            <a:r>
              <a:rPr sz="2400" b="0" i="1" spc="-24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0" i="1" spc="-22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positivo)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9B5E470-C9BF-4017-BCCD-A50EF8B6CF26}"/>
              </a:ext>
            </a:extLst>
          </p:cNvPr>
          <p:cNvSpPr txBox="1">
            <a:spLocks/>
          </p:cNvSpPr>
          <p:nvPr/>
        </p:nvSpPr>
        <p:spPr bwMode="auto">
          <a:xfrm>
            <a:off x="493316" y="188640"/>
            <a:ext cx="3348484" cy="7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9D3232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pt-BR" sz="2400" spc="-3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Retroalimentação </a:t>
            </a:r>
            <a:r>
              <a:rPr lang="pt-BR" sz="2400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Negativa </a:t>
            </a:r>
            <a:r>
              <a:rPr lang="pt-BR" sz="2400" b="0" i="1" spc="-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(Feedback</a:t>
            </a:r>
            <a:r>
              <a:rPr lang="pt-BR" sz="2400" b="0" i="1" spc="-5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pt-BR" sz="2400" b="0" i="1" spc="-25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negativo)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276933D-C83C-417E-A568-080BA4E4FA90}"/>
              </a:ext>
            </a:extLst>
          </p:cNvPr>
          <p:cNvSpPr/>
          <p:nvPr/>
        </p:nvSpPr>
        <p:spPr>
          <a:xfrm>
            <a:off x="493316" y="1124744"/>
            <a:ext cx="3348483" cy="5181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6598" y="625157"/>
            <a:ext cx="64801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5" dirty="0">
                <a:solidFill>
                  <a:srgbClr val="C00000"/>
                </a:solidFill>
                <a:latin typeface="Times New Roman"/>
                <a:cs typeface="Times New Roman"/>
              </a:rPr>
              <a:t>CLASSES </a:t>
            </a:r>
            <a:r>
              <a:rPr sz="2800" spc="-55" dirty="0">
                <a:solidFill>
                  <a:srgbClr val="C00000"/>
                </a:solidFill>
                <a:latin typeface="Times New Roman"/>
                <a:cs typeface="Times New Roman"/>
              </a:rPr>
              <a:t>QUÍMICAS </a:t>
            </a:r>
            <a:r>
              <a:rPr sz="2800" spc="145" dirty="0">
                <a:solidFill>
                  <a:srgbClr val="C00000"/>
                </a:solidFill>
                <a:latin typeface="Times New Roman"/>
                <a:cs typeface="Times New Roman"/>
              </a:rPr>
              <a:t>DE </a:t>
            </a:r>
            <a:r>
              <a:rPr sz="2800" spc="50" dirty="0">
                <a:solidFill>
                  <a:srgbClr val="C00000"/>
                </a:solidFill>
                <a:latin typeface="Times New Roman"/>
                <a:cs typeface="Times New Roman"/>
              </a:rPr>
              <a:t>HORMÔNIOS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7736" y="5998633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20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885" y="1574888"/>
            <a:ext cx="1335405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Proteicos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i="1" spc="-15" dirty="0">
                <a:latin typeface="Times New Roman"/>
                <a:cs typeface="Times New Roman"/>
              </a:rPr>
              <a:t>Ex.: </a:t>
            </a:r>
            <a:r>
              <a:rPr sz="2000" i="1" spc="-190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i="1" spc="-165" dirty="0">
                <a:latin typeface="Times New Roman"/>
                <a:cs typeface="Times New Roman"/>
              </a:rPr>
              <a:t>maioria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9583" y="1666875"/>
            <a:ext cx="2398395" cy="69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Aminas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i="1" spc="-15" dirty="0">
                <a:latin typeface="Times New Roman"/>
                <a:cs typeface="Times New Roman"/>
              </a:rPr>
              <a:t>Ex.: </a:t>
            </a:r>
            <a:r>
              <a:rPr sz="2000" i="1" spc="-200" dirty="0">
                <a:latin typeface="Times New Roman"/>
                <a:cs typeface="Times New Roman"/>
              </a:rPr>
              <a:t>hormônios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spc="-170" dirty="0">
                <a:latin typeface="Times New Roman"/>
                <a:cs typeface="Times New Roman"/>
              </a:rPr>
              <a:t>tireoidianos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545" y="1628317"/>
            <a:ext cx="2055495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Esteróides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i="1" spc="-15" dirty="0">
                <a:latin typeface="Times New Roman"/>
                <a:cs typeface="Times New Roman"/>
              </a:rPr>
              <a:t>Ex.: </a:t>
            </a:r>
            <a:r>
              <a:rPr sz="2000" i="1" spc="-200" dirty="0">
                <a:latin typeface="Times New Roman"/>
                <a:cs typeface="Times New Roman"/>
              </a:rPr>
              <a:t>hormônios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spc="-135" dirty="0">
                <a:latin typeface="Times New Roman"/>
                <a:cs typeface="Times New Roman"/>
              </a:rPr>
              <a:t>sexuais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5800" y="1752600"/>
            <a:ext cx="7531100" cy="4064000"/>
            <a:chOff x="685800" y="1752600"/>
            <a:chExt cx="7531100" cy="4064000"/>
          </a:xfrm>
        </p:grpSpPr>
        <p:sp>
          <p:nvSpPr>
            <p:cNvPr id="8" name="object 8"/>
            <p:cNvSpPr/>
            <p:nvPr/>
          </p:nvSpPr>
          <p:spPr>
            <a:xfrm>
              <a:off x="3441700" y="1854200"/>
              <a:ext cx="15240" cy="3394075"/>
            </a:xfrm>
            <a:custGeom>
              <a:avLst/>
              <a:gdLst/>
              <a:ahLst/>
              <a:cxnLst/>
              <a:rect l="l" t="t" r="r" b="b"/>
              <a:pathLst>
                <a:path w="15239" h="3394075">
                  <a:moveTo>
                    <a:pt x="0" y="0"/>
                  </a:moveTo>
                  <a:lnTo>
                    <a:pt x="14990" y="339381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0" y="1765300"/>
              <a:ext cx="15240" cy="3394075"/>
            </a:xfrm>
            <a:custGeom>
              <a:avLst/>
              <a:gdLst/>
              <a:ahLst/>
              <a:cxnLst/>
              <a:rect l="l" t="t" r="r" b="b"/>
              <a:pathLst>
                <a:path w="15239" h="3394075">
                  <a:moveTo>
                    <a:pt x="0" y="0"/>
                  </a:moveTo>
                  <a:lnTo>
                    <a:pt x="14990" y="339381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00" y="2527300"/>
              <a:ext cx="2679700" cy="2095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3800" y="4851400"/>
              <a:ext cx="1549400" cy="965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59200" y="2768600"/>
              <a:ext cx="2057400" cy="138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99200" y="4457700"/>
              <a:ext cx="1917700" cy="1358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72902" y="4354690"/>
            <a:ext cx="904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Colesterol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23595" y="3752951"/>
            <a:ext cx="770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latin typeface="Times New Roman"/>
                <a:cs typeface="Times New Roman"/>
              </a:rPr>
              <a:t>T</a:t>
            </a:r>
            <a:r>
              <a:rPr sz="1600" b="1" spc="60" dirty="0">
                <a:latin typeface="Times New Roman"/>
                <a:cs typeface="Times New Roman"/>
              </a:rPr>
              <a:t>i</a:t>
            </a:r>
            <a:r>
              <a:rPr sz="1600" b="1" spc="-114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70" dirty="0">
                <a:latin typeface="Times New Roman"/>
                <a:cs typeface="Times New Roman"/>
              </a:rPr>
              <a:t>s</a:t>
            </a:r>
            <a:r>
              <a:rPr sz="1600" b="1" spc="55" dirty="0">
                <a:latin typeface="Times New Roman"/>
                <a:cs typeface="Times New Roman"/>
              </a:rPr>
              <a:t>i</a:t>
            </a:r>
            <a:r>
              <a:rPr sz="1600" b="1" spc="5" dirty="0">
                <a:latin typeface="Times New Roman"/>
                <a:cs typeface="Times New Roman"/>
              </a:rPr>
              <a:t>n</a:t>
            </a:r>
            <a:r>
              <a:rPr sz="1600" b="1" spc="-3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13740" y="5707800"/>
            <a:ext cx="957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spc="55" dirty="0">
                <a:latin typeface="Times New Roman"/>
                <a:cs typeface="Times New Roman"/>
              </a:rPr>
              <a:t>i</a:t>
            </a:r>
            <a:r>
              <a:rPr sz="1600" b="1" spc="5" dirty="0">
                <a:latin typeface="Times New Roman"/>
                <a:cs typeface="Times New Roman"/>
              </a:rPr>
              <a:t>p</a:t>
            </a:r>
            <a:r>
              <a:rPr sz="1600" b="1" spc="-3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-3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5" dirty="0">
                <a:latin typeface="Times New Roman"/>
                <a:cs typeface="Times New Roman"/>
              </a:rPr>
              <a:t>n</a:t>
            </a:r>
            <a:r>
              <a:rPr sz="1600" b="1" spc="3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2963" y="4164342"/>
            <a:ext cx="14497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5" dirty="0">
                <a:latin typeface="Times New Roman"/>
                <a:cs typeface="Times New Roman"/>
              </a:rPr>
              <a:t>Ex.: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160" dirty="0">
                <a:latin typeface="Times New Roman"/>
                <a:cs typeface="Times New Roman"/>
              </a:rPr>
              <a:t>melatonina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23000" y="2641600"/>
            <a:ext cx="2133600" cy="1003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952" y="640969"/>
            <a:ext cx="29952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MECANISMOS </a:t>
            </a:r>
            <a:r>
              <a:rPr sz="2000" b="1" i="1" spc="114" dirty="0">
                <a:solidFill>
                  <a:srgbClr val="C00000"/>
                </a:solidFill>
                <a:latin typeface="Times New Roman"/>
                <a:cs typeface="Times New Roman"/>
              </a:rPr>
              <a:t>DE</a:t>
            </a:r>
            <a:r>
              <a:rPr sz="2000" b="1" i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80" dirty="0">
                <a:solidFill>
                  <a:srgbClr val="C00000"/>
                </a:solidFill>
                <a:latin typeface="Times New Roman"/>
                <a:cs typeface="Times New Roman"/>
              </a:rPr>
              <a:t>AÇÃO  </a:t>
            </a:r>
            <a:r>
              <a:rPr sz="2000" b="1" i="1" spc="15" dirty="0">
                <a:solidFill>
                  <a:srgbClr val="C00000"/>
                </a:solidFill>
                <a:latin typeface="Times New Roman"/>
                <a:cs typeface="Times New Roman"/>
              </a:rPr>
              <a:t>HORMONAL</a:t>
            </a:r>
            <a:endParaRPr sz="2000" b="1" i="1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84600" y="647701"/>
            <a:ext cx="4051300" cy="5524500"/>
            <a:chOff x="3784600" y="647701"/>
            <a:chExt cx="4051300" cy="5524500"/>
          </a:xfrm>
        </p:grpSpPr>
        <p:sp>
          <p:nvSpPr>
            <p:cNvPr id="4" name="object 4"/>
            <p:cNvSpPr/>
            <p:nvPr/>
          </p:nvSpPr>
          <p:spPr>
            <a:xfrm>
              <a:off x="3824706" y="647701"/>
              <a:ext cx="4011193" cy="28193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4600" y="3479799"/>
              <a:ext cx="4013200" cy="269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37398" y="2077529"/>
            <a:ext cx="150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AÇÃO</a:t>
            </a:r>
            <a:r>
              <a:rPr sz="1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LENTA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0750" y="4660417"/>
            <a:ext cx="158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AÇÃO</a:t>
            </a:r>
            <a:r>
              <a:rPr sz="1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RÁPIDA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700" y="694843"/>
            <a:ext cx="508260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Como </a:t>
            </a:r>
            <a:r>
              <a:rPr sz="2800" b="1" i="1" spc="-110" dirty="0">
                <a:solidFill>
                  <a:srgbClr val="C00000"/>
                </a:solidFill>
                <a:latin typeface="Times New Roman"/>
                <a:cs typeface="Times New Roman"/>
              </a:rPr>
              <a:t>as </a:t>
            </a:r>
            <a:r>
              <a:rPr sz="2800" b="1" i="1" spc="-100" dirty="0">
                <a:solidFill>
                  <a:srgbClr val="C00000"/>
                </a:solidFill>
                <a:latin typeface="Times New Roman"/>
                <a:cs typeface="Times New Roman"/>
              </a:rPr>
              <a:t>células </a:t>
            </a:r>
            <a:r>
              <a:rPr sz="2800" b="1" i="1" spc="-85" dirty="0">
                <a:solidFill>
                  <a:srgbClr val="C00000"/>
                </a:solidFill>
                <a:latin typeface="Times New Roman"/>
                <a:cs typeface="Times New Roman"/>
              </a:rPr>
              <a:t>se</a:t>
            </a:r>
            <a:r>
              <a:rPr sz="2800" b="1" i="1" spc="2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95" dirty="0">
                <a:solidFill>
                  <a:srgbClr val="C00000"/>
                </a:solidFill>
                <a:latin typeface="Times New Roman"/>
                <a:cs typeface="Times New Roman"/>
              </a:rPr>
              <a:t>comunicam???</a:t>
            </a:r>
            <a:endParaRPr sz="2800" b="1" i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2592" y="1443237"/>
            <a:ext cx="4699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latin typeface="Times New Roman"/>
                <a:cs typeface="Times New Roman"/>
              </a:rPr>
              <a:t>Via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lang="en-US" sz="2400" b="1" spc="-10" dirty="0" err="1">
                <a:solidFill>
                  <a:schemeClr val="tx2"/>
                </a:solidFill>
                <a:latin typeface="Times New Roman"/>
                <a:cs typeface="Times New Roman"/>
              </a:rPr>
              <a:t>Q</a:t>
            </a:r>
            <a:r>
              <a:rPr sz="2400" b="1" spc="-10" dirty="0" err="1">
                <a:solidFill>
                  <a:schemeClr val="tx2"/>
                </a:solidFill>
                <a:latin typeface="Times New Roman"/>
                <a:cs typeface="Times New Roman"/>
              </a:rPr>
              <a:t>uímica</a:t>
            </a:r>
            <a:r>
              <a:rPr lang="en-US" sz="2400" b="1" spc="-1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10" dirty="0">
                <a:latin typeface="Times New Roman"/>
                <a:cs typeface="Times New Roman"/>
              </a:rPr>
              <a:t>- Sistema </a:t>
            </a:r>
            <a:r>
              <a:rPr lang="en-US" sz="2400" b="1" spc="-10" dirty="0" err="1">
                <a:latin typeface="Times New Roman"/>
                <a:cs typeface="Times New Roman"/>
              </a:rPr>
              <a:t>Endócrino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71105" y="2091072"/>
            <a:ext cx="39959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latin typeface="Times New Roman"/>
                <a:cs typeface="Times New Roman"/>
              </a:rPr>
              <a:t>Via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lang="en-US" sz="2400" b="1" spc="-40" dirty="0" err="1">
                <a:solidFill>
                  <a:schemeClr val="tx2"/>
                </a:solidFill>
                <a:latin typeface="Times New Roman"/>
                <a:cs typeface="Times New Roman"/>
              </a:rPr>
              <a:t>E</a:t>
            </a:r>
            <a:r>
              <a:rPr sz="2400" b="1" spc="-40" dirty="0" err="1">
                <a:solidFill>
                  <a:schemeClr val="tx2"/>
                </a:solidFill>
                <a:latin typeface="Times New Roman"/>
                <a:cs typeface="Times New Roman"/>
              </a:rPr>
              <a:t>létrica</a:t>
            </a:r>
            <a:r>
              <a:rPr lang="en-US" sz="2400" b="1" spc="-4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40" dirty="0">
                <a:latin typeface="Times New Roman"/>
                <a:cs typeface="Times New Roman"/>
              </a:rPr>
              <a:t>– Sistema </a:t>
            </a:r>
            <a:r>
              <a:rPr lang="en-US" sz="2400" b="1" spc="-40" dirty="0" err="1">
                <a:latin typeface="Times New Roman"/>
                <a:cs typeface="Times New Roman"/>
              </a:rPr>
              <a:t>Nervoso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78893" y="678142"/>
            <a:ext cx="1351026" cy="1247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onstrução de narrativas: 2 técnicas p/ destravar o lado direito ...">
            <a:extLst>
              <a:ext uri="{FF2B5EF4-FFF2-40B4-BE49-F238E27FC236}">
                <a16:creationId xmlns:a16="http://schemas.microsoft.com/office/drawing/2014/main" id="{25822B49-8E9F-412C-A2DB-BD2D1DB4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54" y="2553252"/>
            <a:ext cx="3183584" cy="24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stema Endócrino - Toda Matéria">
            <a:extLst>
              <a:ext uri="{FF2B5EF4-FFF2-40B4-BE49-F238E27FC236}">
                <a16:creationId xmlns:a16="http://schemas.microsoft.com/office/drawing/2014/main" id="{6040E804-DFF9-4E09-A5BC-60F0F489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2" y="2135553"/>
            <a:ext cx="2857500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4">
            <a:extLst>
              <a:ext uri="{FF2B5EF4-FFF2-40B4-BE49-F238E27FC236}">
                <a16:creationId xmlns:a16="http://schemas.microsoft.com/office/drawing/2014/main" id="{6829361F-FE54-4F68-8B11-960A90FDD873}"/>
              </a:ext>
            </a:extLst>
          </p:cNvPr>
          <p:cNvSpPr/>
          <p:nvPr/>
        </p:nvSpPr>
        <p:spPr>
          <a:xfrm>
            <a:off x="2225700" y="4619001"/>
            <a:ext cx="2425700" cy="181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922" y="1207130"/>
            <a:ext cx="8106156" cy="5616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4990" y="332656"/>
            <a:ext cx="549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MECANISMOS DE AÇÃO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HORMONAL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18F0D9-00E2-469F-B49D-D542D5EB72C0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2D13E8FF-A810-49BD-AA9F-9D3F7AC3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F872DE-9034-4545-81AE-A9FBA0923B13}"/>
              </a:ext>
            </a:extLst>
          </p:cNvPr>
          <p:cNvSpPr txBox="1"/>
          <p:nvPr/>
        </p:nvSpPr>
        <p:spPr>
          <a:xfrm>
            <a:off x="0" y="1071563"/>
            <a:ext cx="8929688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I) Hipotálamo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Recebe informações do sistema nervoso e secreta hormônios que atuam sobre a hipófise anterior (adenohipófise).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3E0E-412C-4C1F-A769-455BC8A3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ormônios hipotalâmicos e hipofisários. (somatostatin) - PDF Free ...">
            <a:extLst>
              <a:ext uri="{FF2B5EF4-FFF2-40B4-BE49-F238E27FC236}">
                <a16:creationId xmlns:a16="http://schemas.microsoft.com/office/drawing/2014/main" id="{BA0449A8-9CC6-43C3-AEC8-2684675C3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3926" b="1047"/>
          <a:stretch/>
        </p:blipFill>
        <p:spPr bwMode="auto">
          <a:xfrm>
            <a:off x="-9127" y="1876041"/>
            <a:ext cx="8856984" cy="498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032A30-8836-4381-88D2-5F390592F56E}"/>
              </a:ext>
            </a:extLst>
          </p:cNvPr>
          <p:cNvSpPr/>
          <p:nvPr/>
        </p:nvSpPr>
        <p:spPr>
          <a:xfrm rot="19090119">
            <a:off x="660390" y="899096"/>
            <a:ext cx="2957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pt-BR" altLang="pt-BR" sz="1200" b="1" dirty="0">
                <a:latin typeface="Arial" panose="020B0604020202020204" pitchFamily="34" charset="0"/>
              </a:rPr>
              <a:t>Hormônio Liberador/Inibidor da prolactina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B7BA93-3C9A-4974-B91F-2891659D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1B96F-7977-4D0F-9AB7-D8D6322B412F}"/>
              </a:ext>
            </a:extLst>
          </p:cNvPr>
          <p:cNvSpPr/>
          <p:nvPr/>
        </p:nvSpPr>
        <p:spPr>
          <a:xfrm rot="19079915">
            <a:off x="1741936" y="1281107"/>
            <a:ext cx="2954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pt-BR" altLang="pt-BR" sz="1200" b="1" dirty="0">
                <a:latin typeface="Arial" panose="020B0604020202020204" pitchFamily="34" charset="0"/>
              </a:rPr>
              <a:t>Hormônio liberador de tireotrofina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A3FEC6-5C92-4400-8AD3-100B1826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944245-F2C1-4172-8FFF-34B7261C245B}"/>
              </a:ext>
            </a:extLst>
          </p:cNvPr>
          <p:cNvSpPr/>
          <p:nvPr/>
        </p:nvSpPr>
        <p:spPr>
          <a:xfrm rot="19028179">
            <a:off x="2590519" y="1238585"/>
            <a:ext cx="3330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pt-BR" altLang="pt-BR" sz="1200" b="1" dirty="0">
                <a:latin typeface="Arial" panose="020B0604020202020204" pitchFamily="34" charset="0"/>
              </a:rPr>
              <a:t>Hormônio liberador de corticotrofina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801D47-6CF2-4C39-B79F-721B1DC633DB}"/>
              </a:ext>
            </a:extLst>
          </p:cNvPr>
          <p:cNvSpPr/>
          <p:nvPr/>
        </p:nvSpPr>
        <p:spPr>
          <a:xfrm rot="19003424">
            <a:off x="4111384" y="1128923"/>
            <a:ext cx="2681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222222"/>
                </a:solidFill>
                <a:latin typeface="arial" panose="020B0604020202020204" pitchFamily="34" charset="0"/>
              </a:rPr>
              <a:t>Hormônio Liberador/Inibidor  de hormônio do crescimento</a:t>
            </a:r>
            <a:endParaRPr lang="pt-BR" sz="1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8B457C-C967-4097-A025-53A5CC5C5436}"/>
              </a:ext>
            </a:extLst>
          </p:cNvPr>
          <p:cNvSpPr/>
          <p:nvPr/>
        </p:nvSpPr>
        <p:spPr>
          <a:xfrm rot="19003313">
            <a:off x="5362910" y="1159703"/>
            <a:ext cx="3503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222222"/>
                </a:solidFill>
                <a:latin typeface="arial" panose="020B0604020202020204" pitchFamily="34" charset="0"/>
              </a:rPr>
              <a:t>Hormônio liberador de gonadotrofina 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83288944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A919-4CD6-4DFA-9378-AF05F40D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EIXO HIPOTÁLAMO HIPOFISÁRIO - PDF Free Download">
            <a:extLst>
              <a:ext uri="{FF2B5EF4-FFF2-40B4-BE49-F238E27FC236}">
                <a16:creationId xmlns:a16="http://schemas.microsoft.com/office/drawing/2014/main" id="{DEBE818D-3DA6-4102-BB0D-EA8187F4A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5" b="-1443"/>
          <a:stretch/>
        </p:blipFill>
        <p:spPr bwMode="auto">
          <a:xfrm>
            <a:off x="16093" y="0"/>
            <a:ext cx="8676456" cy="55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9908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A132EA4-12A4-4F5E-858A-EA7E7383ADC9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84975BFB-A03E-47CC-B47D-FEA7AE974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8E12A3-0785-42A1-9CF2-2D456CAD9C5D}"/>
              </a:ext>
            </a:extLst>
          </p:cNvPr>
          <p:cNvSpPr txBox="1"/>
          <p:nvPr/>
        </p:nvSpPr>
        <p:spPr>
          <a:xfrm>
            <a:off x="0" y="928688"/>
            <a:ext cx="8929688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I) Hipotálamo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Possui neurônios que produzem os hormônios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oxitocina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e Antidiurético “ADH”) que são armazenados e liberados pela hipófise posterior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neurohipófise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3" name="Picture 2" descr="NEURO-HIPÓFISE.wmv - YouTube">
            <a:extLst>
              <a:ext uri="{FF2B5EF4-FFF2-40B4-BE49-F238E27FC236}">
                <a16:creationId xmlns:a16="http://schemas.microsoft.com/office/drawing/2014/main" id="{C1A2EE5D-7DE3-4755-90AF-52CC4E587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" b="7232"/>
          <a:stretch/>
        </p:blipFill>
        <p:spPr bwMode="auto">
          <a:xfrm>
            <a:off x="2991240" y="2780928"/>
            <a:ext cx="5724135" cy="387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2CED016-4387-4EE0-B2D2-84388B1387BF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C4B4296E-C064-4E9B-A1CF-17A990334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601B5C9-B242-4E99-991F-BEB715430D30}"/>
              </a:ext>
            </a:extLst>
          </p:cNvPr>
          <p:cNvSpPr txBox="1"/>
          <p:nvPr/>
        </p:nvSpPr>
        <p:spPr>
          <a:xfrm>
            <a:off x="0" y="928688"/>
            <a:ext cx="8929688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II) Hipófise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7" name="Picture 2" descr="Glândulas e Hormônios">
            <a:extLst>
              <a:ext uri="{FF2B5EF4-FFF2-40B4-BE49-F238E27FC236}">
                <a16:creationId xmlns:a16="http://schemas.microsoft.com/office/drawing/2014/main" id="{D829AA46-60F6-4B70-BA6F-0B9E0175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28" y="1556792"/>
            <a:ext cx="6730467" cy="492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A6C4C6-F3A9-4AA1-9B66-1A1C3F1CAC9F}"/>
              </a:ext>
            </a:extLst>
          </p:cNvPr>
          <p:cNvSpPr/>
          <p:nvPr/>
        </p:nvSpPr>
        <p:spPr>
          <a:xfrm>
            <a:off x="24949" y="18573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a) Adenohipófise</a:t>
            </a:r>
            <a:endParaRPr lang="pt-BR" sz="18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1800" dirty="0">
              <a:solidFill>
                <a:prstClr val="black"/>
              </a:solidFill>
              <a:latin typeface="Calibri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03648" y="0"/>
            <a:ext cx="59766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81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76788F8-D73B-4515-9B7B-48D9E57E5BB5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EF0D4F59-6AE2-4139-917F-54F85C14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F46974-C8CD-4105-86D9-6911237517D6}"/>
              </a:ext>
            </a:extLst>
          </p:cNvPr>
          <p:cNvSpPr txBox="1"/>
          <p:nvPr/>
        </p:nvSpPr>
        <p:spPr>
          <a:xfrm>
            <a:off x="0" y="928688"/>
            <a:ext cx="8929688" cy="7262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a)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Adenohipófise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(Hormônios)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arenR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Hormônio do crescimento ou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somatotrófico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(GH/SH)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Promove o crescimento das cartilagens e dos ossos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Influencia o metabolismo das proteínas, carboidratos e lipídios.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Deficiência na infância provoca o nanismo. (A)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Excesso na infância provoca o gigantismo. (B)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Excesso no adulto provoca a acromegalia. (C)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8197" name="Imagem 5" descr="untitled.bmp">
            <a:extLst>
              <a:ext uri="{FF2B5EF4-FFF2-40B4-BE49-F238E27FC236}">
                <a16:creationId xmlns:a16="http://schemas.microsoft.com/office/drawing/2014/main" id="{CE1FF94D-B3C5-42C7-8F66-FABD83EF4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929063"/>
            <a:ext cx="184943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m 6" descr="gigantismo.jpg">
            <a:extLst>
              <a:ext uri="{FF2B5EF4-FFF2-40B4-BE49-F238E27FC236}">
                <a16:creationId xmlns:a16="http://schemas.microsoft.com/office/drawing/2014/main" id="{E188C3BB-D7F2-4BEC-8180-C9DF56DA4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929063"/>
            <a:ext cx="17176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m 7" descr="acromegalia2.jpg">
            <a:extLst>
              <a:ext uri="{FF2B5EF4-FFF2-40B4-BE49-F238E27FC236}">
                <a16:creationId xmlns:a16="http://schemas.microsoft.com/office/drawing/2014/main" id="{9CA1FA1F-4B17-40DE-9D84-6EB171A25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71938"/>
            <a:ext cx="354171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13E89A8-5FA5-46D2-9FBE-A5DD2DEA24AB}"/>
              </a:ext>
            </a:extLst>
          </p:cNvPr>
          <p:cNvSpPr txBox="1"/>
          <p:nvPr/>
        </p:nvSpPr>
        <p:spPr>
          <a:xfrm>
            <a:off x="214313" y="3929063"/>
            <a:ext cx="500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765582E-DFC7-4F14-A3AE-6305F9ED18E7}"/>
              </a:ext>
            </a:extLst>
          </p:cNvPr>
          <p:cNvSpPr txBox="1"/>
          <p:nvPr/>
        </p:nvSpPr>
        <p:spPr>
          <a:xfrm>
            <a:off x="2643188" y="3857625"/>
            <a:ext cx="500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DCF44A-4638-4C95-BD73-7E7D1961D2AB}"/>
              </a:ext>
            </a:extLst>
          </p:cNvPr>
          <p:cNvSpPr txBox="1"/>
          <p:nvPr/>
        </p:nvSpPr>
        <p:spPr>
          <a:xfrm>
            <a:off x="4929188" y="4143375"/>
            <a:ext cx="500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370AC-5EBD-4CBD-8DCB-AFDFD605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ADECCF-431F-4EAB-9794-AA13205E2E2D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EF6A2F84-FC95-4F23-A8FE-C69370D2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04A0BF-C6CB-4828-895C-557B11AE0064}"/>
              </a:ext>
            </a:extLst>
          </p:cNvPr>
          <p:cNvSpPr txBox="1"/>
          <p:nvPr/>
        </p:nvSpPr>
        <p:spPr>
          <a:xfrm>
            <a:off x="0" y="928688"/>
            <a:ext cx="8929688" cy="8170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a)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Adenohipófise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(Hormônios)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II)   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Tireotrofina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(TSH)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Estimula a glândula tireóide a produzir o hormônio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Tiroxina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pt-BR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Deficiência pode causar 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hipotiroidismo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.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Excesso pode casar 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hipertireoidismo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arenR" startAt="3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Adrenocorticotrófico (ACTH)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arenR" startAt="3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Estimula o córtex da glândula supra-renal a produzir os hormônios glicocorticóides (cortisol)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9221" name="Imagem 12" descr="tireoide.jpg">
            <a:extLst>
              <a:ext uri="{FF2B5EF4-FFF2-40B4-BE49-F238E27FC236}">
                <a16:creationId xmlns:a16="http://schemas.microsoft.com/office/drawing/2014/main" id="{0263952F-39C2-4A7F-8577-74A6E5500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1428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m 13" descr="suprarenal2.jpg">
            <a:extLst>
              <a:ext uri="{FF2B5EF4-FFF2-40B4-BE49-F238E27FC236}">
                <a16:creationId xmlns:a16="http://schemas.microsoft.com/office/drawing/2014/main" id="{257F75C5-670A-4881-A5CF-7740A03BE26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214938"/>
            <a:ext cx="14716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m 14" descr="supra.jpg">
            <a:extLst>
              <a:ext uri="{FF2B5EF4-FFF2-40B4-BE49-F238E27FC236}">
                <a16:creationId xmlns:a16="http://schemas.microsoft.com/office/drawing/2014/main" id="{AD8B6DAA-9729-4376-B430-8C6BA420C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214938"/>
            <a:ext cx="1285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E077AB88-9293-450E-B570-FBFE1FFF242E}"/>
              </a:ext>
            </a:extLst>
          </p:cNvPr>
          <p:cNvCxnSpPr/>
          <p:nvPr/>
        </p:nvCxnSpPr>
        <p:spPr>
          <a:xfrm>
            <a:off x="3429000" y="5357813"/>
            <a:ext cx="9286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46530BE-564A-4597-B639-10BF8D94E579}"/>
              </a:ext>
            </a:extLst>
          </p:cNvPr>
          <p:cNvCxnSpPr/>
          <p:nvPr/>
        </p:nvCxnSpPr>
        <p:spPr>
          <a:xfrm>
            <a:off x="5000625" y="5500688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768F7F2-9E55-47DA-8E5F-91C6A983DCF2}"/>
              </a:ext>
            </a:extLst>
          </p:cNvPr>
          <p:cNvSpPr txBox="1"/>
          <p:nvPr/>
        </p:nvSpPr>
        <p:spPr>
          <a:xfrm>
            <a:off x="5572125" y="5286375"/>
            <a:ext cx="857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Córtex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2AE2F02-6AA9-4C69-B845-42041576501C}"/>
              </a:ext>
            </a:extLst>
          </p:cNvPr>
          <p:cNvSpPr txBox="1"/>
          <p:nvPr/>
        </p:nvSpPr>
        <p:spPr>
          <a:xfrm>
            <a:off x="6929438" y="2000250"/>
            <a:ext cx="12144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Tireóide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C7F93-1D39-4342-9D67-D358C1C7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B61A088-79D4-495D-992C-7A848D511709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2BD7EA74-C557-46F0-9558-26AA8BA59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931DB23-E0A2-411F-A88D-52574A43C1A0}"/>
              </a:ext>
            </a:extLst>
          </p:cNvPr>
          <p:cNvSpPr txBox="1"/>
          <p:nvPr/>
        </p:nvSpPr>
        <p:spPr>
          <a:xfrm>
            <a:off x="0" y="928688"/>
            <a:ext cx="8929688" cy="923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a)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Adenohipófise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(Hormônios)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IV)   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Prolactina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(LTH)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Desenvolvimento das mamas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Produção de leite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Homens (função desconhecida)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V)    Folículo estimulante (FSH)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arenR" startAt="3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Homem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Induz a produção de espermatozóide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Mulher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Promove o desenvolvimento do folículo ovariano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Estimula o ovário a produzir estrógeno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10245" name="Imagem 4" descr="mama.jpg">
            <a:extLst>
              <a:ext uri="{FF2B5EF4-FFF2-40B4-BE49-F238E27FC236}">
                <a16:creationId xmlns:a16="http://schemas.microsoft.com/office/drawing/2014/main" id="{635A95E5-2D3F-46D4-BC96-4127A0297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071688"/>
            <a:ext cx="1733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4FD44F5-BBA1-4BF0-9297-552DA24343C0}"/>
              </a:ext>
            </a:extLst>
          </p:cNvPr>
          <p:cNvSpPr txBox="1"/>
          <p:nvPr/>
        </p:nvSpPr>
        <p:spPr>
          <a:xfrm>
            <a:off x="6143625" y="2214563"/>
            <a:ext cx="185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Glândulas mamárias</a:t>
            </a:r>
          </a:p>
        </p:txBody>
      </p:sp>
      <p:pic>
        <p:nvPicPr>
          <p:cNvPr id="10247" name="Imagem 6" descr="gonadas.jpg">
            <a:extLst>
              <a:ext uri="{FF2B5EF4-FFF2-40B4-BE49-F238E27FC236}">
                <a16:creationId xmlns:a16="http://schemas.microsoft.com/office/drawing/2014/main" id="{285B6323-F319-4FF2-9F4D-81368166C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572000"/>
            <a:ext cx="1984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B833E-F1FD-4310-95C5-7515117C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870" y="186690"/>
            <a:ext cx="40455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Arial"/>
                <a:cs typeface="Arial"/>
              </a:rPr>
              <a:t>CONTROLE </a:t>
            </a:r>
            <a:r>
              <a:rPr sz="2800" b="1" spc="-5" dirty="0">
                <a:latin typeface="Arial"/>
                <a:cs typeface="Arial"/>
              </a:rPr>
              <a:t>DO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CORPO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64436" y="1197610"/>
            <a:ext cx="1859603" cy="381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9" y="1125219"/>
            <a:ext cx="1709420" cy="3743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75460" y="894079"/>
            <a:ext cx="50939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8615" algn="l"/>
              </a:tabLst>
            </a:pPr>
            <a:r>
              <a:rPr sz="1600" b="1" spc="-5" dirty="0">
                <a:solidFill>
                  <a:srgbClr val="007F00"/>
                </a:solidFill>
                <a:latin typeface="Arial"/>
                <a:cs typeface="Arial"/>
              </a:rPr>
              <a:t>SISTEMA</a:t>
            </a:r>
            <a:r>
              <a:rPr sz="1600" b="1" spc="-5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7F00"/>
                </a:solidFill>
                <a:latin typeface="Arial"/>
                <a:cs typeface="Arial"/>
              </a:rPr>
              <a:t>NERVOSO	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SISTEMA</a:t>
            </a:r>
            <a:r>
              <a:rPr sz="1600" b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ENDÓCRINO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4679" y="5118100"/>
            <a:ext cx="1932939" cy="755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" marR="5080" indent="-44450" algn="just">
              <a:lnSpc>
                <a:spcPct val="997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007F00"/>
                </a:solidFill>
                <a:latin typeface="Arial"/>
                <a:cs typeface="Arial"/>
              </a:rPr>
              <a:t>Ação </a:t>
            </a:r>
            <a:r>
              <a:rPr sz="1600" b="1" spc="-10" dirty="0">
                <a:solidFill>
                  <a:srgbClr val="007F00"/>
                </a:solidFill>
                <a:latin typeface="Arial"/>
                <a:cs typeface="Arial"/>
              </a:rPr>
              <a:t>rápida </a:t>
            </a:r>
            <a:r>
              <a:rPr sz="1600" b="1" dirty="0">
                <a:solidFill>
                  <a:srgbClr val="007F00"/>
                </a:solidFill>
                <a:latin typeface="Arial"/>
                <a:cs typeface="Arial"/>
              </a:rPr>
              <a:t>e </a:t>
            </a:r>
            <a:r>
              <a:rPr sz="1600" b="1" spc="-10" dirty="0">
                <a:solidFill>
                  <a:srgbClr val="007F00"/>
                </a:solidFill>
                <a:latin typeface="Arial"/>
                <a:cs typeface="Arial"/>
              </a:rPr>
              <a:t>fugaz  </a:t>
            </a:r>
            <a:r>
              <a:rPr sz="1600" b="1" dirty="0">
                <a:solidFill>
                  <a:srgbClr val="007F00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007F00"/>
                </a:solidFill>
                <a:latin typeface="Arial"/>
                <a:cs typeface="Arial"/>
              </a:rPr>
              <a:t>curtíssimo prazo  Efeito</a:t>
            </a:r>
            <a:r>
              <a:rPr sz="1600" b="1" spc="-2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7F00"/>
                </a:solidFill>
                <a:latin typeface="Arial"/>
                <a:cs typeface="Arial"/>
              </a:rPr>
              <a:t>localizado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9970" y="5158740"/>
            <a:ext cx="2776855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3399"/>
                </a:solidFill>
                <a:latin typeface="Arial"/>
                <a:cs typeface="Arial"/>
              </a:rPr>
              <a:t>Ação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lenta porém</a:t>
            </a:r>
            <a:r>
              <a:rPr sz="1600" b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duradoura  </a:t>
            </a: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médio </a:t>
            </a: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e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longo prazo  Efeito</a:t>
            </a:r>
            <a:r>
              <a:rPr sz="16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amplo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530" y="6055359"/>
            <a:ext cx="8229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0" marR="5080" indent="-98425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Os </a:t>
            </a:r>
            <a:r>
              <a:rPr sz="1600" b="1" spc="-5" dirty="0">
                <a:latin typeface="Arial"/>
                <a:cs typeface="Arial"/>
              </a:rPr>
              <a:t>dois sistemas agem </a:t>
            </a:r>
            <a:r>
              <a:rPr sz="1600" b="1" dirty="0">
                <a:latin typeface="Arial"/>
                <a:cs typeface="Arial"/>
              </a:rPr>
              <a:t>de </a:t>
            </a:r>
            <a:r>
              <a:rPr sz="1600" b="1" spc="-5" dirty="0">
                <a:latin typeface="Arial"/>
                <a:cs typeface="Arial"/>
              </a:rPr>
              <a:t>maneira integrada. </a:t>
            </a:r>
            <a:r>
              <a:rPr sz="1600" b="1" spc="-10" dirty="0">
                <a:latin typeface="Arial"/>
                <a:cs typeface="Arial"/>
              </a:rPr>
              <a:t>Garantem </a:t>
            </a:r>
            <a:r>
              <a:rPr sz="1600" b="1" dirty="0">
                <a:latin typeface="Arial"/>
                <a:cs typeface="Arial"/>
              </a:rPr>
              <a:t>a </a:t>
            </a:r>
            <a:r>
              <a:rPr sz="1600" b="1" spc="-10" dirty="0">
                <a:latin typeface="Arial"/>
                <a:cs typeface="Arial"/>
              </a:rPr>
              <a:t>homeostase </a:t>
            </a:r>
            <a:r>
              <a:rPr sz="1600" b="1" spc="-5" dirty="0">
                <a:latin typeface="Arial"/>
                <a:cs typeface="Arial"/>
              </a:rPr>
              <a:t>do </a:t>
            </a:r>
            <a:r>
              <a:rPr sz="1600" b="1" spc="-10" dirty="0">
                <a:latin typeface="Arial"/>
                <a:cs typeface="Arial"/>
              </a:rPr>
              <a:t>organismo  tornando-o operacional </a:t>
            </a:r>
            <a:r>
              <a:rPr sz="1600" b="1" spc="-5" dirty="0">
                <a:latin typeface="Arial"/>
                <a:cs typeface="Arial"/>
              </a:rPr>
              <a:t>para se relacionar com </a:t>
            </a:r>
            <a:r>
              <a:rPr sz="1600" b="1" dirty="0">
                <a:latin typeface="Arial"/>
                <a:cs typeface="Arial"/>
              </a:rPr>
              <a:t>o </a:t>
            </a:r>
            <a:r>
              <a:rPr sz="1600" b="1" spc="-10" dirty="0">
                <a:latin typeface="Arial"/>
                <a:cs typeface="Arial"/>
              </a:rPr>
              <a:t>meio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ambiente.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4B6CEEE-2C83-429C-8E41-FDFFD927F932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4586590D-190A-4C73-9A25-660447CDB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1807D23-E454-467C-A8ED-EAF85BF1912F}"/>
              </a:ext>
            </a:extLst>
          </p:cNvPr>
          <p:cNvSpPr txBox="1"/>
          <p:nvPr/>
        </p:nvSpPr>
        <p:spPr>
          <a:xfrm>
            <a:off x="0" y="928688"/>
            <a:ext cx="8929688" cy="7570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a)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Adenohipófise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(Hormônios)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VI)    Luteinizante (LH)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Homem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Induz o testículo a produzir testosterona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Mulher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Estimula a ovulação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Desenvolvimento do corpo lúteo (amarelo)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11269" name="Imagem 4" descr="gonadas.jpg">
            <a:extLst>
              <a:ext uri="{FF2B5EF4-FFF2-40B4-BE49-F238E27FC236}">
                <a16:creationId xmlns:a16="http://schemas.microsoft.com/office/drawing/2014/main" id="{2323C535-0AB1-42B4-B654-DC1EE1756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643188"/>
            <a:ext cx="1984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5E2D8B-3034-4B01-9C88-5825E6E5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8C83CA-6471-4BCC-B990-D0BF4CE416AD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0E6B9F4B-FDFA-456C-BDA9-D617AEDD6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E6A806-6B6D-4BF6-B97D-FBB25818F073}"/>
              </a:ext>
            </a:extLst>
          </p:cNvPr>
          <p:cNvSpPr txBox="1"/>
          <p:nvPr/>
        </p:nvSpPr>
        <p:spPr>
          <a:xfrm>
            <a:off x="0" y="928688"/>
            <a:ext cx="8929688" cy="784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b)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Neurohipófise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Armazena e libera dois hormônios produzidos pelo hipotálamo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arenR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Antidiurético (ADH) ou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Vasopressina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É liberado quando o volume de sangue cai abaixo de certo nível.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Estimula a reabsorção de água nos rins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Diminui o volume de urina excretado (antidiurético)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Retém água no organismo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arenR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Sua deficiência provoca uma perda de água excessiva e muita sede, síndrome denominada </a:t>
            </a: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diabetes insípidos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56DA1-54B3-4DFE-B68C-28DD3B50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D4A25CA-6CAF-4F22-AB80-6ADB8122B137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593B1259-DF20-4803-8788-25A97BE3C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F5FBF1-C9C9-4195-9F2B-D6E5D598A5C1}"/>
              </a:ext>
            </a:extLst>
          </p:cNvPr>
          <p:cNvSpPr txBox="1"/>
          <p:nvPr/>
        </p:nvSpPr>
        <p:spPr>
          <a:xfrm>
            <a:off x="0" y="928688"/>
            <a:ext cx="892968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Antidiurético (ADH)</a:t>
            </a: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487073-45A7-4481-A516-7AF55FEEDAD8}"/>
              </a:ext>
            </a:extLst>
          </p:cNvPr>
          <p:cNvSpPr txBox="1"/>
          <p:nvPr/>
        </p:nvSpPr>
        <p:spPr>
          <a:xfrm>
            <a:off x="6850192" y="5446230"/>
            <a:ext cx="1928812" cy="91916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ADH: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Aumenta a permeabilidade dos ductos coletores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31418-25BA-4CD8-9529-48B16F83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6" name="Picture 4" descr="Fisiologia do Sistema Endócrino - ppt carregar">
            <a:extLst>
              <a:ext uri="{FF2B5EF4-FFF2-40B4-BE49-F238E27FC236}">
                <a16:creationId xmlns:a16="http://schemas.microsoft.com/office/drawing/2014/main" id="{1D6943AC-6350-4E0A-8B88-D20B37589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" t="8679" r="129" b="9226"/>
          <a:stretch/>
        </p:blipFill>
        <p:spPr bwMode="auto">
          <a:xfrm>
            <a:off x="358911" y="1861015"/>
            <a:ext cx="6289093" cy="38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258089D-2D39-4B7B-BCA6-6A925804B34E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C22B330D-6F43-4463-918D-D1B75F6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9C48FA-7009-4367-803D-15163FA247C1}"/>
              </a:ext>
            </a:extLst>
          </p:cNvPr>
          <p:cNvSpPr txBox="1"/>
          <p:nvPr/>
        </p:nvSpPr>
        <p:spPr>
          <a:xfrm>
            <a:off x="0" y="928688"/>
            <a:ext cx="8929688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b)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Neurohipófise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II)    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Oxitocina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Promove contrações no útero durante o parto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Contração da musculatura lisa das glândulas mamárias, causando a ejeção do leite.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O Estímulo para a liberação da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oxitocina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é 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succão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da mama pelo bebê.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14341" name="Imagem 4" descr="oxitocina.jpg">
            <a:extLst>
              <a:ext uri="{FF2B5EF4-FFF2-40B4-BE49-F238E27FC236}">
                <a16:creationId xmlns:a16="http://schemas.microsoft.com/office/drawing/2014/main" id="{96D378DD-DD6D-4F34-A25A-A73ABF0A3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00438"/>
            <a:ext cx="28892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6C1B2-B36A-4B30-AE46-ADEF3176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5" descr="tireoide.jpg">
            <a:extLst>
              <a:ext uri="{FF2B5EF4-FFF2-40B4-BE49-F238E27FC236}">
                <a16:creationId xmlns:a16="http://schemas.microsoft.com/office/drawing/2014/main" id="{A8303CF9-59DE-4EF5-85F3-B5F26D5B9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000250"/>
            <a:ext cx="31432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9EB9C2A-6440-41F3-8C87-51CD2F034B42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3C66D34F-C8FF-433D-A501-221FD90D8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A9FDF52-B259-44E8-AE01-1400707A8425}"/>
              </a:ext>
            </a:extLst>
          </p:cNvPr>
          <p:cNvSpPr txBox="1"/>
          <p:nvPr/>
        </p:nvSpPr>
        <p:spPr>
          <a:xfrm>
            <a:off x="0" y="928688"/>
            <a:ext cx="8929688" cy="6462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III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Tireóide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Localização: no pescoço, logo abaixo das cartilagens da glote.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Produz três hormônios: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Triiodotironina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(T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3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Tiroxina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(T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4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Calcitonina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a) 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Triiodotironina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(T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3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e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Tiroxina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(T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4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Estimulam o metabolismo energético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Aumentam a taxa de respiração celular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excesso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desses hormônios causa o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hipertireoidismo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Hiperatividade (calor, sudorese)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Perda de peso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Nervosismo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Exoftalmia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(olhos arregalados para fora das órbitas)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Bócio (inchaço do pescoço formando um papo)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18303-A54F-400E-9377-0622EE76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7E513C5-0D26-436A-928A-A080E6E98D00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CDADA1BE-1236-4CA1-91FA-2669172F6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CA640D-3C32-43C9-A384-CEB34D835649}"/>
              </a:ext>
            </a:extLst>
          </p:cNvPr>
          <p:cNvSpPr txBox="1"/>
          <p:nvPr/>
        </p:nvSpPr>
        <p:spPr>
          <a:xfrm>
            <a:off x="0" y="928688"/>
            <a:ext cx="8929688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III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Tireóide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Hipertireoidismo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Sintomas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16389" name="Imagem 7" descr="f04-12.jpg">
            <a:extLst>
              <a:ext uri="{FF2B5EF4-FFF2-40B4-BE49-F238E27FC236}">
                <a16:creationId xmlns:a16="http://schemas.microsoft.com/office/drawing/2014/main" id="{AE2B2C2D-57A2-4383-9034-117F8D6D2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000375"/>
            <a:ext cx="278606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E469724-CA48-4D2A-9848-AECE3A296BDA}"/>
              </a:ext>
            </a:extLst>
          </p:cNvPr>
          <p:cNvSpPr txBox="1"/>
          <p:nvPr/>
        </p:nvSpPr>
        <p:spPr>
          <a:xfrm>
            <a:off x="642938" y="5143500"/>
            <a:ext cx="2786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exoftalmia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391" name="Picture 8" descr="http://www.juntadeandalucia.es/averroes/~29701428/salud/nuevima/bocio2.gif">
            <a:extLst>
              <a:ext uri="{FF2B5EF4-FFF2-40B4-BE49-F238E27FC236}">
                <a16:creationId xmlns:a16="http://schemas.microsoft.com/office/drawing/2014/main" id="{D1035F72-1881-44F7-B166-57B3DE41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000250"/>
            <a:ext cx="37528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B365A62-FB96-4D60-9D9E-29A859546AB9}"/>
              </a:ext>
            </a:extLst>
          </p:cNvPr>
          <p:cNvSpPr txBox="1"/>
          <p:nvPr/>
        </p:nvSpPr>
        <p:spPr>
          <a:xfrm>
            <a:off x="4286250" y="5214938"/>
            <a:ext cx="2786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bócio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A3FD3-FD67-44C7-A0F9-FF23A82A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B60A642-99B2-4C7F-8507-86E623DBEFA8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09381462-5147-43E6-BF06-EBA262613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F2D01C5-5C42-44B4-B735-9B7CCC9EC252}"/>
              </a:ext>
            </a:extLst>
          </p:cNvPr>
          <p:cNvSpPr txBox="1"/>
          <p:nvPr/>
        </p:nvSpPr>
        <p:spPr>
          <a:xfrm>
            <a:off x="0" y="928688"/>
            <a:ext cx="8929688" cy="606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III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Tireóide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Hipotireoidismo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Deficiência na produção dos hormônios T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3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Tiroxina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(T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4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pela tireóide.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Pode ser causada devido à carência de iodo na alimentação, pois o iodo é parte constituinte dos hormônios da tireóide.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Destruição auto-imune da tireóide (tireoidite)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Consequências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Diminuição do metabolismo celular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Ganho de peso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Bradicardia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(desaceleração dos batimentos cardíacos)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Mixedema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(inchaço da pele)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Bócio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Hipotireoidismo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na infância: </a:t>
            </a: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Cretinismo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  <a:sym typeface="Wingdings" pitchFamily="2" charset="2"/>
              </a:rPr>
              <a:t>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  <a:sym typeface="Wingdings" pitchFamily="2" charset="2"/>
              </a:rPr>
              <a:t> Quadro que se caracteriza pelo comprometimento do crescimento dos ossos e dos dentes e retardamento mental.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5D815-A0E9-4B19-AE2F-5131C70B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76467E4-3E6C-408F-8738-A12859CD6B4A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959BE2EF-5B70-4B2A-8F50-7CE41E9E6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EF588A-E238-4B15-9CCD-C3AA5A0A87B6}"/>
              </a:ext>
            </a:extLst>
          </p:cNvPr>
          <p:cNvSpPr txBox="1"/>
          <p:nvPr/>
        </p:nvSpPr>
        <p:spPr>
          <a:xfrm>
            <a:off x="0" y="928688"/>
            <a:ext cx="8929688" cy="503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III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Tireóide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b) Calcitonina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Atua diminuindo a quantidade do íon cálcio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Ca²</a:t>
            </a:r>
            <a:r>
              <a:rPr kumimoji="0" lang="pt-BR" sz="1800" b="0" i="0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+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do sangue e aumentando a concentração deste íon nos ossos.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Ação: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Hipocalcemiante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IV) Paratireóides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Localização: Duas de cada lado, atrás da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glândula tireóide.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Produz um hormônio: Paratormônio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18437" name="Imagem 5" descr="voceesuatireoide_clip_image.jpg">
            <a:extLst>
              <a:ext uri="{FF2B5EF4-FFF2-40B4-BE49-F238E27FC236}">
                <a16:creationId xmlns:a16="http://schemas.microsoft.com/office/drawing/2014/main" id="{6964F587-41F2-4D45-AA95-522B23D5D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3500438"/>
            <a:ext cx="306387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8A8407EF-3FA9-4B51-AF4B-5402F465B3D4}"/>
              </a:ext>
            </a:extLst>
          </p:cNvPr>
          <p:cNvSpPr/>
          <p:nvPr/>
        </p:nvSpPr>
        <p:spPr>
          <a:xfrm>
            <a:off x="6786578" y="5214950"/>
            <a:ext cx="204790" cy="2762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377F734-7DCA-44CE-AD00-0FA8D6FC6877}"/>
              </a:ext>
            </a:extLst>
          </p:cNvPr>
          <p:cNvSpPr/>
          <p:nvPr/>
        </p:nvSpPr>
        <p:spPr>
          <a:xfrm>
            <a:off x="6715140" y="4786322"/>
            <a:ext cx="204790" cy="2762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A204F98-B5C6-4BD5-A5F7-7C8C9E2F6104}"/>
              </a:ext>
            </a:extLst>
          </p:cNvPr>
          <p:cNvSpPr/>
          <p:nvPr/>
        </p:nvSpPr>
        <p:spPr>
          <a:xfrm>
            <a:off x="7643834" y="5214950"/>
            <a:ext cx="204790" cy="2762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48161E3-7C46-463F-B7F7-6B36FAA0072C}"/>
              </a:ext>
            </a:extLst>
          </p:cNvPr>
          <p:cNvSpPr/>
          <p:nvPr/>
        </p:nvSpPr>
        <p:spPr>
          <a:xfrm>
            <a:off x="7715272" y="4786322"/>
            <a:ext cx="204790" cy="2762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2DAC532-DE25-4C65-A2D4-3A7A8BA97650}"/>
              </a:ext>
            </a:extLst>
          </p:cNvPr>
          <p:cNvSpPr txBox="1"/>
          <p:nvPr/>
        </p:nvSpPr>
        <p:spPr>
          <a:xfrm>
            <a:off x="4714875" y="4357688"/>
            <a:ext cx="15001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Paratireóides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34E5764-9678-4003-B319-F8F074331E2B}"/>
              </a:ext>
            </a:extLst>
          </p:cNvPr>
          <p:cNvCxnSpPr>
            <a:stCxn id="0" idx="2"/>
          </p:cNvCxnSpPr>
          <p:nvPr/>
        </p:nvCxnSpPr>
        <p:spPr>
          <a:xfrm rot="10800000">
            <a:off x="5643563" y="4714875"/>
            <a:ext cx="1143000" cy="638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9CF446B-EAB5-4709-8DCD-076F65791E47}"/>
              </a:ext>
            </a:extLst>
          </p:cNvPr>
          <p:cNvCxnSpPr>
            <a:stCxn id="0" idx="2"/>
          </p:cNvCxnSpPr>
          <p:nvPr/>
        </p:nvCxnSpPr>
        <p:spPr>
          <a:xfrm rot="10800000" flipV="1">
            <a:off x="6286500" y="4924425"/>
            <a:ext cx="428625" cy="147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894AE3-42ED-4489-993C-0F62D338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F59CE16-240B-45FB-A9B7-9D717C416302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E2011EDE-908D-4C39-A840-B3E8E7F2F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ABA439A-4983-4B95-B815-6D81FB2F1054}"/>
              </a:ext>
            </a:extLst>
          </p:cNvPr>
          <p:cNvSpPr txBox="1"/>
          <p:nvPr/>
        </p:nvSpPr>
        <p:spPr>
          <a:xfrm>
            <a:off x="0" y="928688"/>
            <a:ext cx="892968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IV) Paratireóides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Paratormônio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   Responsável pelo aumento do nível de cálcio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Ca²</a:t>
            </a:r>
            <a:r>
              <a:rPr kumimoji="0" lang="pt-BR" sz="1800" b="0" i="0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+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no sangue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.</a:t>
            </a: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   Retira cálcio dos ossos, aumentando o nível deste íon na corrente sanguínea.</a:t>
            </a: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O paratormônio e a calcitonina realizam o controle dos níveis normais de cálcio no organismo.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B787C-B068-4FFC-9343-870AC2CD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a calcitonina e o paratormonio sao hormonios interdependentes ...">
            <a:extLst>
              <a:ext uri="{FF2B5EF4-FFF2-40B4-BE49-F238E27FC236}">
                <a16:creationId xmlns:a16="http://schemas.microsoft.com/office/drawing/2014/main" id="{AABC3CE8-5E4F-47C5-8DFA-4105DA10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0" y="4344988"/>
            <a:ext cx="721798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FF05EA1-DD47-41B2-AE53-BB6099DAB8F4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A3A04586-10EA-446E-B857-3B247294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782067-E49B-46AF-9F6F-FA81C93C57BD}"/>
              </a:ext>
            </a:extLst>
          </p:cNvPr>
          <p:cNvSpPr txBox="1"/>
          <p:nvPr/>
        </p:nvSpPr>
        <p:spPr>
          <a:xfrm>
            <a:off x="0" y="928688"/>
            <a:ext cx="8929688" cy="423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V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Supra-renais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(adrenais)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Localização: sobre os rins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Dividida em duas regiões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Córtex: Região mais externa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Produz os hormônios: Glicocorticóides (cortisol) e Mineralocorticóides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aldosterona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Medula: Região interna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Produz os hormônios: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Epinefrina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ou (Adrenalina) 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Norepinefrina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ou (Noradrenalina)</a:t>
            </a: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20485" name="Imagem 17" descr="adrenais.jpg">
            <a:extLst>
              <a:ext uri="{FF2B5EF4-FFF2-40B4-BE49-F238E27FC236}">
                <a16:creationId xmlns:a16="http://schemas.microsoft.com/office/drawing/2014/main" id="{817DB77A-982F-46B4-AB87-FB20CB5DF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344988"/>
            <a:ext cx="2214563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Imagem 20" descr="suprarenal.jpg">
            <a:extLst>
              <a:ext uri="{FF2B5EF4-FFF2-40B4-BE49-F238E27FC236}">
                <a16:creationId xmlns:a16="http://schemas.microsoft.com/office/drawing/2014/main" id="{34E852F2-8A13-4EC9-AAFE-32AAFF667AF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19550"/>
            <a:ext cx="18097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1C0136F6-152A-471B-BC28-76215DAFE19F}"/>
              </a:ext>
            </a:extLst>
          </p:cNvPr>
          <p:cNvCxnSpPr/>
          <p:nvPr/>
        </p:nvCxnSpPr>
        <p:spPr>
          <a:xfrm>
            <a:off x="1928813" y="4786313"/>
            <a:ext cx="1143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993DE45-F000-4723-A11B-E82A529D01A7}"/>
              </a:ext>
            </a:extLst>
          </p:cNvPr>
          <p:cNvSpPr txBox="1"/>
          <p:nvPr/>
        </p:nvSpPr>
        <p:spPr>
          <a:xfrm>
            <a:off x="4714875" y="4286250"/>
            <a:ext cx="928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Córtex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8129780-E505-486C-A406-62554C7039BC}"/>
              </a:ext>
            </a:extLst>
          </p:cNvPr>
          <p:cNvSpPr txBox="1"/>
          <p:nvPr/>
        </p:nvSpPr>
        <p:spPr>
          <a:xfrm>
            <a:off x="5000625" y="5072063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Medula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0B15E58-6FD7-4821-BFDF-45C706E4FBE2}"/>
              </a:ext>
            </a:extLst>
          </p:cNvPr>
          <p:cNvSpPr txBox="1"/>
          <p:nvPr/>
        </p:nvSpPr>
        <p:spPr>
          <a:xfrm>
            <a:off x="571500" y="5786438"/>
            <a:ext cx="714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RIM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D5B55BF-EA2F-48A6-860D-DA06475A4486}"/>
              </a:ext>
            </a:extLst>
          </p:cNvPr>
          <p:cNvSpPr txBox="1"/>
          <p:nvPr/>
        </p:nvSpPr>
        <p:spPr>
          <a:xfrm>
            <a:off x="5643563" y="4143375"/>
            <a:ext cx="2071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Cortisol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Aldosterona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9183F0-A406-43B7-8221-A5DC0EB07969}"/>
              </a:ext>
            </a:extLst>
          </p:cNvPr>
          <p:cNvSpPr txBox="1"/>
          <p:nvPr/>
        </p:nvSpPr>
        <p:spPr>
          <a:xfrm>
            <a:off x="6072188" y="4929188"/>
            <a:ext cx="2071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Epinefrina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Norepinefrina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have direita 28">
            <a:extLst>
              <a:ext uri="{FF2B5EF4-FFF2-40B4-BE49-F238E27FC236}">
                <a16:creationId xmlns:a16="http://schemas.microsoft.com/office/drawing/2014/main" id="{5FB54720-6858-4C3A-8C45-310B11E72210}"/>
              </a:ext>
            </a:extLst>
          </p:cNvPr>
          <p:cNvSpPr/>
          <p:nvPr/>
        </p:nvSpPr>
        <p:spPr>
          <a:xfrm>
            <a:off x="5500688" y="4214813"/>
            <a:ext cx="142875" cy="571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have direita 29">
            <a:extLst>
              <a:ext uri="{FF2B5EF4-FFF2-40B4-BE49-F238E27FC236}">
                <a16:creationId xmlns:a16="http://schemas.microsoft.com/office/drawing/2014/main" id="{5A83F473-DF77-4DCC-BB63-CD6876AF9650}"/>
              </a:ext>
            </a:extLst>
          </p:cNvPr>
          <p:cNvSpPr/>
          <p:nvPr/>
        </p:nvSpPr>
        <p:spPr>
          <a:xfrm>
            <a:off x="5857875" y="5000625"/>
            <a:ext cx="142875" cy="571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24945-6EFC-47B7-AE6E-6EF1448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445" y="638670"/>
            <a:ext cx="5466080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8900" marR="5080" indent="-76200">
              <a:lnSpc>
                <a:spcPts val="3300"/>
              </a:lnSpc>
              <a:spcBef>
                <a:spcPts val="260"/>
              </a:spcBef>
            </a:pPr>
            <a:r>
              <a:rPr sz="2800" b="0" spc="-45" dirty="0">
                <a:solidFill>
                  <a:srgbClr val="C00000"/>
                </a:solidFill>
                <a:latin typeface="Times New Roman"/>
                <a:cs typeface="Times New Roman"/>
              </a:rPr>
              <a:t>Quais </a:t>
            </a:r>
            <a:r>
              <a:rPr sz="2800" b="0" spc="-70" dirty="0">
                <a:solidFill>
                  <a:srgbClr val="C00000"/>
                </a:solidFill>
                <a:latin typeface="Times New Roman"/>
                <a:cs typeface="Times New Roman"/>
              </a:rPr>
              <a:t>são </a:t>
            </a:r>
            <a:r>
              <a:rPr sz="2800" b="0" spc="-35" dirty="0">
                <a:solidFill>
                  <a:srgbClr val="C00000"/>
                </a:solidFill>
                <a:latin typeface="Times New Roman"/>
                <a:cs typeface="Times New Roman"/>
              </a:rPr>
              <a:t>os </a:t>
            </a:r>
            <a:r>
              <a:rPr sz="2800" b="0" spc="-75" dirty="0">
                <a:solidFill>
                  <a:srgbClr val="C00000"/>
                </a:solidFill>
                <a:latin typeface="Times New Roman"/>
                <a:cs typeface="Times New Roman"/>
              </a:rPr>
              <a:t>sistemas </a:t>
            </a:r>
            <a:r>
              <a:rPr sz="2800" b="0" spc="-80" dirty="0">
                <a:solidFill>
                  <a:srgbClr val="C00000"/>
                </a:solidFill>
                <a:latin typeface="Times New Roman"/>
                <a:cs typeface="Times New Roman"/>
              </a:rPr>
              <a:t>responsáveis </a:t>
            </a:r>
            <a:r>
              <a:rPr sz="2800" b="0" spc="-85" dirty="0">
                <a:solidFill>
                  <a:srgbClr val="C00000"/>
                </a:solidFill>
                <a:latin typeface="Times New Roman"/>
                <a:cs typeface="Times New Roman"/>
              </a:rPr>
              <a:t>pela  </a:t>
            </a:r>
            <a:r>
              <a:rPr sz="2800" b="0" spc="-55" dirty="0">
                <a:solidFill>
                  <a:srgbClr val="C00000"/>
                </a:solidFill>
                <a:latin typeface="Times New Roman"/>
                <a:cs typeface="Times New Roman"/>
              </a:rPr>
              <a:t>comunicação </a:t>
            </a:r>
            <a:r>
              <a:rPr sz="2800" b="0" spc="-75" dirty="0">
                <a:solidFill>
                  <a:srgbClr val="C00000"/>
                </a:solidFill>
                <a:latin typeface="Times New Roman"/>
                <a:cs typeface="Times New Roman"/>
              </a:rPr>
              <a:t>intercelular </a:t>
            </a:r>
            <a:r>
              <a:rPr sz="2800" b="0" spc="-11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800" b="0" spc="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0" spc="-130" dirty="0">
                <a:solidFill>
                  <a:srgbClr val="C00000"/>
                </a:solidFill>
                <a:latin typeface="Times New Roman"/>
                <a:cs typeface="Times New Roman"/>
              </a:rPr>
              <a:t>distância???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7200" y="2311400"/>
            <a:ext cx="5994400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60407" y="1795703"/>
            <a:ext cx="28009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Sistema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endócrino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88541A4-87C5-4E86-A883-13AD14E959CB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A775BF06-AEE7-44D5-8034-450F497D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833E91-D7B1-46A0-B058-CCA47948907C}"/>
              </a:ext>
            </a:extLst>
          </p:cNvPr>
          <p:cNvSpPr txBox="1"/>
          <p:nvPr/>
        </p:nvSpPr>
        <p:spPr>
          <a:xfrm>
            <a:off x="0" y="928688"/>
            <a:ext cx="8929688" cy="8186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V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Supra-renais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(Hormônios da córtex)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Glicocorticóides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(derivados do colesterol)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Hormônio mais importante: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Cortisol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ou Hidrocortisona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Liberado em situações de estresse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Atua na produção de glicose a partir de proteínas e gorduras (↑ glicemia).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Reduz  inflamações e alergias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Obs.: É controlado pelo hormônio ACTH produzido pela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adenohipófise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Mineralocorticóides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(derivados do colesterol)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Hormônio mais importante: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Aldosterona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Realiza a reabsorção de sódio (Na</a:t>
            </a:r>
            <a:r>
              <a: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+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e a excreção de potássio (K</a:t>
            </a:r>
            <a:r>
              <a: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+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nos rins.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Aumenta a pressão arterial e 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volemia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(volume de sangue circulante).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Obs.: É controlado pelo hormônio ACTH produzido pela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adenohipófise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E0675-AF2B-4DC2-B458-AA4DB411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A42F-20FC-4251-8AB6-8776AD15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2929" y="2091602"/>
            <a:ext cx="7010400" cy="1143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220" name="Picture 4" descr="Endocrinologia Curitiba - Como o estresse pode afetar a saúde?">
            <a:extLst>
              <a:ext uri="{FF2B5EF4-FFF2-40B4-BE49-F238E27FC236}">
                <a16:creationId xmlns:a16="http://schemas.microsoft.com/office/drawing/2014/main" id="{EDD39E66-F4CB-4A9F-AAAB-D5121BCBF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93" y="1356821"/>
            <a:ext cx="3755562" cy="37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é quente, cabeça fria! Cuidado com o estresse! - iSaúde Brasil">
            <a:extLst>
              <a:ext uri="{FF2B5EF4-FFF2-40B4-BE49-F238E27FC236}">
                <a16:creationId xmlns:a16="http://schemas.microsoft.com/office/drawing/2014/main" id="{C23768CA-3264-459D-9818-3B7BE2F1A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0"/>
          <a:stretch/>
        </p:blipFill>
        <p:spPr bwMode="auto">
          <a:xfrm>
            <a:off x="0" y="332656"/>
            <a:ext cx="4927896" cy="54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11830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82275E8-6DB2-4DB1-AF18-0566BD25F358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C1C8B903-2607-4349-BC13-7BC611166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98A9DF-4A9E-4427-BDBA-72D948172130}"/>
              </a:ext>
            </a:extLst>
          </p:cNvPr>
          <p:cNvSpPr txBox="1"/>
          <p:nvPr/>
        </p:nvSpPr>
        <p:spPr>
          <a:xfrm>
            <a:off x="0" y="928688"/>
            <a:ext cx="8929688" cy="695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 V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Supra-renais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(Hormônios da medula)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Epinefrina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(adrenalina)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Prepara organismo para enfrentar situações de estresse.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Contração dos vasos sanguíneos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vasoconstrição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Aumenta a taxa de açúcares no sangue.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Redistribui sangue para os órgãos e músculos.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Norepinefrina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(noradrenalina)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Atua em conjunto com 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epinefrina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nas respostas à situações de estresse.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Acelera os batimentos cardíacos (taquicardia).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Mantém a pressão sanguínea em níveis normais.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171700" marR="0" lvl="4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FDBE0-8315-4BAF-BB96-2F739758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9" descr="pancreas2.gif">
            <a:extLst>
              <a:ext uri="{FF2B5EF4-FFF2-40B4-BE49-F238E27FC236}">
                <a16:creationId xmlns:a16="http://schemas.microsoft.com/office/drawing/2014/main" id="{957D779B-BD9E-4F0A-BEDF-B108D8B7B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0"/>
            <a:ext cx="41560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9C6953F-4225-4F9F-9C3A-955479145A5C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35763A75-59D1-4967-AF1D-B25C2ED09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242AA72-5780-4F29-BEE1-3A9D51209BBD}"/>
              </a:ext>
            </a:extLst>
          </p:cNvPr>
          <p:cNvSpPr txBox="1"/>
          <p:nvPr/>
        </p:nvSpPr>
        <p:spPr>
          <a:xfrm>
            <a:off x="0" y="928688"/>
            <a:ext cx="892968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VI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Pâncreas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Localização: No lado esquerdo da cavidade abdominal.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Glândula mista ou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anfícrina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(possui porção exócrina e endócrina)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Produz dois hormônios: insulina 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glucagon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(porção endócrina)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Produz o suco pancreático (porção exócrina)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23558" name="Imagem 17" descr="pancreas.jpg">
            <a:extLst>
              <a:ext uri="{FF2B5EF4-FFF2-40B4-BE49-F238E27FC236}">
                <a16:creationId xmlns:a16="http://schemas.microsoft.com/office/drawing/2014/main" id="{F56F13BB-EAA9-462D-B12B-804558655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3873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3DCAF-CB24-4488-85E0-42F7634C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2062EAF-AB3A-4949-AA43-E19F49C5F901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9D52EDDC-0F4A-4975-A833-2F3F4D5A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37F9A6-F80E-4C67-B0CE-3D3F4A1EEA5C}"/>
              </a:ext>
            </a:extLst>
          </p:cNvPr>
          <p:cNvSpPr txBox="1"/>
          <p:nvPr/>
        </p:nvSpPr>
        <p:spPr>
          <a:xfrm>
            <a:off x="0" y="928688"/>
            <a:ext cx="8929688" cy="578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VI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Pâncreas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Insulina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Aumenta a permeabilidade da membrana celular à glicose.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No fígado a insulina promove a formação do glicogênio.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Ação hipoglicemiante (diminui a quantidade de glicose no sangue).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Produzido pelas células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β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(beta) das ilhotas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Langerhans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b)  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Glucagon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Efeito inverso ao da insulina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No fígado 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glucagon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estimula a transformação do glicogênio em várias moléculas de glicose, que serão enviadas para o sangue.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Ação hiperglicemiante (aumenta a quantidade de glicose no sangue).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Produzido pelas células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α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(alfa) das ilhotas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Langerhans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78D19C1-A29B-47D7-A3DE-3AB1845E758A}"/>
              </a:ext>
            </a:extLst>
          </p:cNvPr>
          <p:cNvSpPr txBox="1"/>
          <p:nvPr/>
        </p:nvSpPr>
        <p:spPr>
          <a:xfrm>
            <a:off x="4357688" y="2143125"/>
            <a:ext cx="26431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Atua após as refeições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BD50762-DC45-4C05-BEA7-9FE3D7E356FB}"/>
              </a:ext>
            </a:extLst>
          </p:cNvPr>
          <p:cNvSpPr txBox="1"/>
          <p:nvPr/>
        </p:nvSpPr>
        <p:spPr>
          <a:xfrm>
            <a:off x="4286250" y="4286250"/>
            <a:ext cx="3786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Atua nos períodos entre as refeições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47556-06CF-43AB-B17F-5C4B7B5C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2062EAF-AB3A-4949-AA43-E19F49C5F901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9D52EDDC-0F4A-4975-A833-2F3F4D5A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37F9A6-F80E-4C67-B0CE-3D3F4A1EEA5C}"/>
              </a:ext>
            </a:extLst>
          </p:cNvPr>
          <p:cNvSpPr txBox="1"/>
          <p:nvPr/>
        </p:nvSpPr>
        <p:spPr>
          <a:xfrm>
            <a:off x="0" y="928688"/>
            <a:ext cx="76995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4000500" lvl="8" indent="-342900" algn="just">
              <a:buFontTx/>
              <a:buAutoNum type="arabi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1026" name="Picture 2" descr="Glucagon – Wikipédia, a enciclopédia livre">
            <a:extLst>
              <a:ext uri="{FF2B5EF4-FFF2-40B4-BE49-F238E27FC236}">
                <a16:creationId xmlns:a16="http://schemas.microsoft.com/office/drawing/2014/main" id="{60D68DAF-CD03-4488-A582-D70FEE46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484784"/>
            <a:ext cx="7326560" cy="49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43311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E0BBD7D-C9FA-4124-BA5B-5E7249AD0F49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144697E2-ACA1-453F-9441-3C16ECCE7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0B5E0F-D99B-445D-B28E-5D6177E44FC0}"/>
              </a:ext>
            </a:extLst>
          </p:cNvPr>
          <p:cNvSpPr txBox="1"/>
          <p:nvPr/>
        </p:nvSpPr>
        <p:spPr>
          <a:xfrm>
            <a:off x="0" y="928688"/>
            <a:ext cx="8929688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VI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Pâncreas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25605" name="Imagem 5" descr="ilhota.jpg">
            <a:extLst>
              <a:ext uri="{FF2B5EF4-FFF2-40B4-BE49-F238E27FC236}">
                <a16:creationId xmlns:a16="http://schemas.microsoft.com/office/drawing/2014/main" id="{411C57F2-A63E-4DC2-AF73-4372A931A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71688"/>
            <a:ext cx="525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6F3C69-B4CF-4CFE-A8E4-7CC396E235FC}"/>
              </a:ext>
            </a:extLst>
          </p:cNvPr>
          <p:cNvSpPr txBox="1"/>
          <p:nvPr/>
        </p:nvSpPr>
        <p:spPr>
          <a:xfrm>
            <a:off x="3500438" y="2000250"/>
            <a:ext cx="1214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Ácino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944D42-654D-4C37-B9FB-29F030674C12}"/>
              </a:ext>
            </a:extLst>
          </p:cNvPr>
          <p:cNvSpPr txBox="1"/>
          <p:nvPr/>
        </p:nvSpPr>
        <p:spPr>
          <a:xfrm>
            <a:off x="2928938" y="5214938"/>
            <a:ext cx="1214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Células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45F1AA8-BC0E-42F4-8AE0-255F4E06C8F5}"/>
              </a:ext>
            </a:extLst>
          </p:cNvPr>
          <p:cNvSpPr txBox="1"/>
          <p:nvPr/>
        </p:nvSpPr>
        <p:spPr>
          <a:xfrm>
            <a:off x="785813" y="2857500"/>
            <a:ext cx="12144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Vaso sanguíneo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0DF8846-D7C2-40E6-9460-5A2CF6D0AC8C}"/>
              </a:ext>
            </a:extLst>
          </p:cNvPr>
          <p:cNvCxnSpPr/>
          <p:nvPr/>
        </p:nvCxnSpPr>
        <p:spPr>
          <a:xfrm rot="5400000">
            <a:off x="2035969" y="5179219"/>
            <a:ext cx="1000125" cy="71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0F5AB32-EBB5-4B33-B992-46FD6201F909}"/>
              </a:ext>
            </a:extLst>
          </p:cNvPr>
          <p:cNvSpPr txBox="1"/>
          <p:nvPr/>
        </p:nvSpPr>
        <p:spPr>
          <a:xfrm>
            <a:off x="1928813" y="5715000"/>
            <a:ext cx="1214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Células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11" name="CaixaDeTexto 15">
            <a:extLst>
              <a:ext uri="{FF2B5EF4-FFF2-40B4-BE49-F238E27FC236}">
                <a16:creationId xmlns:a16="http://schemas.microsoft.com/office/drawing/2014/main" id="{B1A12431-4370-42F6-B512-A0649424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00025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Ilhota de Langerhans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21C04A5-AEFB-4CF7-A9CC-0F180366FCC7}"/>
              </a:ext>
            </a:extLst>
          </p:cNvPr>
          <p:cNvSpPr txBox="1"/>
          <p:nvPr/>
        </p:nvSpPr>
        <p:spPr>
          <a:xfrm>
            <a:off x="5072063" y="1857375"/>
            <a:ext cx="3929062" cy="421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Diabetes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Mellitus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Doença em que o indivíduo apresenta altas taxas de glicose no sangue.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Diabetes Tipo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Causa: Redução das células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pâncreas, o que leva a uma diminuição da produção de insulina.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Diabetes Tipo II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Causa: Redução do  número de receptores de insulina nas membranas das células.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AED32-EB8A-4B93-9928-D78EB8D1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0AF18F3-4DFC-4C22-B245-1779602454C4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F4F6B416-B6EC-4287-A4EE-87DC6C68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84E03A-FB25-4F96-9EB6-D9D3C0FA7B3E}"/>
              </a:ext>
            </a:extLst>
          </p:cNvPr>
          <p:cNvSpPr txBox="1"/>
          <p:nvPr/>
        </p:nvSpPr>
        <p:spPr>
          <a:xfrm>
            <a:off x="0" y="928688"/>
            <a:ext cx="8929688" cy="2646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VII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Gônadas (Testículos e Ovários)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a) Testículos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(homem): Localizados no interior da bolsa escrotal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Sofre influência dos hormônios FSH e LH produzidos pela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adenohipófise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26629" name="Imagem 6" descr="testiculo.jpg">
            <a:extLst>
              <a:ext uri="{FF2B5EF4-FFF2-40B4-BE49-F238E27FC236}">
                <a16:creationId xmlns:a16="http://schemas.microsoft.com/office/drawing/2014/main" id="{0FBC90AF-AD70-467B-96CD-78A08CDF8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32369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6AD49D9-9078-45A6-A11C-A288D0DCC857}"/>
              </a:ext>
            </a:extLst>
          </p:cNvPr>
          <p:cNvSpPr txBox="1"/>
          <p:nvPr/>
        </p:nvSpPr>
        <p:spPr>
          <a:xfrm>
            <a:off x="3357563" y="2917825"/>
            <a:ext cx="5643562" cy="3786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Testículos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FSH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induz a produção de Espermatozóides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LH  Induz a produção de Testosterona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Testosterona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(hormônio sexual masculino), produzido no interior dos testículos pelas células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Leydig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Ação: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Aparecimento dos características sexuais secundárias masculinas (barba, pêlos pubianos, engrossamento da voz, desenvolvimento da musculatura,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etc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Amadurecimento dos órgãos genitais.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Libido sexual.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F4F12-CC51-4716-90F2-D034CDCC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F943465-4567-4744-9303-6BEFDB4877A9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FA25E36E-D797-4CF2-AA91-F75841F8E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998BEDB-91BE-4671-8D9F-199193B706E3}"/>
              </a:ext>
            </a:extLst>
          </p:cNvPr>
          <p:cNvSpPr txBox="1"/>
          <p:nvPr/>
        </p:nvSpPr>
        <p:spPr>
          <a:xfrm>
            <a:off x="0" y="928688"/>
            <a:ext cx="8929688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VII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Gônadas (Testículos e Ovários)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b) Ovários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(mulher) localizados no interior da cavidade pélvica.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Hormônios produzidos: Estrógeno e Progesterona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Sofrem influência dos hormônios FSH e LH produzidos pela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adenohipófise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pic>
        <p:nvPicPr>
          <p:cNvPr id="27653" name="Imagem 10" descr="ovarios.jpg">
            <a:extLst>
              <a:ext uri="{FF2B5EF4-FFF2-40B4-BE49-F238E27FC236}">
                <a16:creationId xmlns:a16="http://schemas.microsoft.com/office/drawing/2014/main" id="{CF3B7F49-D5DC-462B-A354-C73D31CC1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40719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aixaDeTexto 13">
            <a:extLst>
              <a:ext uri="{FF2B5EF4-FFF2-40B4-BE49-F238E27FC236}">
                <a16:creationId xmlns:a16="http://schemas.microsoft.com/office/drawing/2014/main" id="{A16B7464-03EC-4E50-85F7-CA69983F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6063"/>
            <a:ext cx="15001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Tuba uterina</a:t>
            </a:r>
          </a:p>
        </p:txBody>
      </p:sp>
      <p:pic>
        <p:nvPicPr>
          <p:cNvPr id="27655" name="Imagem 14" descr="foliculos.jpg">
            <a:extLst>
              <a:ext uri="{FF2B5EF4-FFF2-40B4-BE49-F238E27FC236}">
                <a16:creationId xmlns:a16="http://schemas.microsoft.com/office/drawing/2014/main" id="{B27999F4-9B2A-4CC7-94B4-37853E1D8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643313"/>
            <a:ext cx="545306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25279D0-6C01-4052-BF3F-C29A54872902}"/>
              </a:ext>
            </a:extLst>
          </p:cNvPr>
          <p:cNvCxnSpPr/>
          <p:nvPr/>
        </p:nvCxnSpPr>
        <p:spPr>
          <a:xfrm>
            <a:off x="3214688" y="3786188"/>
            <a:ext cx="85725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305A0A0-1737-4851-822B-9C20B2BF4B0B}"/>
              </a:ext>
            </a:extLst>
          </p:cNvPr>
          <p:cNvSpPr txBox="1"/>
          <p:nvPr/>
        </p:nvSpPr>
        <p:spPr>
          <a:xfrm>
            <a:off x="4357688" y="2928938"/>
            <a:ext cx="4429125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FSH induz a formação dos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foliculos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ovarianos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Graaf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e estes produzem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estrógeno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B40B638-3971-41F0-A6B4-FA2515D92661}"/>
              </a:ext>
            </a:extLst>
          </p:cNvPr>
          <p:cNvSpPr txBox="1"/>
          <p:nvPr/>
        </p:nvSpPr>
        <p:spPr>
          <a:xfrm>
            <a:off x="0" y="5072063"/>
            <a:ext cx="3714750" cy="1477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 o aumento do estrógeno, ocorre o aumento da liberação do hormônio LH, o qual promove a ovulação e a formação do corpo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amerelo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(lúteo) que irá produzir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progesterona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FB55C4-E729-4FD5-9B5E-E9410F4F9756}"/>
              </a:ext>
            </a:extLst>
          </p:cNvPr>
          <p:cNvSpPr txBox="1"/>
          <p:nvPr/>
        </p:nvSpPr>
        <p:spPr>
          <a:xfrm>
            <a:off x="2928938" y="45720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Corpo lúteo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B3602020-52BB-41A2-8DA3-F6671D58FEB7}"/>
              </a:ext>
            </a:extLst>
          </p:cNvPr>
          <p:cNvCxnSpPr/>
          <p:nvPr/>
        </p:nvCxnSpPr>
        <p:spPr>
          <a:xfrm rot="16200000" flipV="1">
            <a:off x="3571875" y="4929188"/>
            <a:ext cx="714375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D61D49-EE31-4D88-BE2F-72AFB9E3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640EB54-4AEE-489C-BA5A-FA4B8F7F245F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E19AC89E-8DA2-4A7F-B245-F1F94FA9E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C4AFA6-8439-422F-9EE0-F42EF834F8FD}"/>
              </a:ext>
            </a:extLst>
          </p:cNvPr>
          <p:cNvSpPr txBox="1"/>
          <p:nvPr/>
        </p:nvSpPr>
        <p:spPr>
          <a:xfrm>
            <a:off x="0" y="928688"/>
            <a:ext cx="8929688" cy="711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VII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Gônadas (Testículos e Ovários)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Estrógeno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Produzido pelos folículos ovarianos (folículos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Graaf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);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 o aparecimento das características sexuais secundárias femininas (mamas, pêlos pubianos, acúmulo de gordura em algumas regiões, etc.); 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Estimula o desenvolvimento do endométrio para receber o embrião;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induz o amadurecimento dos órgãos genitais;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libido sexual.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Progesterona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Produzida pelo corpo amarelo (corpo lúteo) que se origina do folículo ovariano rompido durante a ovulação.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Juntamente com o estrógeno, a progesterona atua preparando a parede do endométrio uterino para receber o embrião.</a:t>
            </a: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Estimula o desenvolvimento das glândulas mamárias.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26D31-AA83-434C-A9A8-2713A0B7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2006600"/>
            <a:ext cx="6565900" cy="248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6445" y="517994"/>
            <a:ext cx="5466080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8900" marR="5080" indent="-76200">
              <a:lnSpc>
                <a:spcPts val="3300"/>
              </a:lnSpc>
              <a:spcBef>
                <a:spcPts val="260"/>
              </a:spcBef>
            </a:pPr>
            <a:r>
              <a:rPr sz="2800" b="0" spc="-45" dirty="0">
                <a:solidFill>
                  <a:srgbClr val="C00000"/>
                </a:solidFill>
                <a:latin typeface="Times New Roman"/>
                <a:cs typeface="Times New Roman"/>
              </a:rPr>
              <a:t>Quais </a:t>
            </a:r>
            <a:r>
              <a:rPr sz="2800" b="0" spc="-70" dirty="0">
                <a:solidFill>
                  <a:srgbClr val="C00000"/>
                </a:solidFill>
                <a:latin typeface="Times New Roman"/>
                <a:cs typeface="Times New Roman"/>
              </a:rPr>
              <a:t>são </a:t>
            </a:r>
            <a:r>
              <a:rPr sz="2800" b="0" spc="-35" dirty="0">
                <a:solidFill>
                  <a:srgbClr val="C00000"/>
                </a:solidFill>
                <a:latin typeface="Times New Roman"/>
                <a:cs typeface="Times New Roman"/>
              </a:rPr>
              <a:t>os </a:t>
            </a:r>
            <a:r>
              <a:rPr sz="2800" b="0" spc="-75" dirty="0">
                <a:solidFill>
                  <a:srgbClr val="C00000"/>
                </a:solidFill>
                <a:latin typeface="Times New Roman"/>
                <a:cs typeface="Times New Roman"/>
              </a:rPr>
              <a:t>sistemas </a:t>
            </a:r>
            <a:r>
              <a:rPr sz="2800" b="0" spc="-80" dirty="0">
                <a:solidFill>
                  <a:srgbClr val="C00000"/>
                </a:solidFill>
                <a:latin typeface="Times New Roman"/>
                <a:cs typeface="Times New Roman"/>
              </a:rPr>
              <a:t>responsáveis </a:t>
            </a:r>
            <a:r>
              <a:rPr sz="2800" b="0" spc="-85" dirty="0">
                <a:solidFill>
                  <a:srgbClr val="C00000"/>
                </a:solidFill>
                <a:latin typeface="Times New Roman"/>
                <a:cs typeface="Times New Roman"/>
              </a:rPr>
              <a:t>pela  </a:t>
            </a:r>
            <a:r>
              <a:rPr sz="2800" b="0" spc="-55" dirty="0">
                <a:solidFill>
                  <a:srgbClr val="C00000"/>
                </a:solidFill>
                <a:latin typeface="Times New Roman"/>
                <a:cs typeface="Times New Roman"/>
              </a:rPr>
              <a:t>comunicação </a:t>
            </a:r>
            <a:r>
              <a:rPr sz="2800" b="0" spc="-75" dirty="0">
                <a:solidFill>
                  <a:srgbClr val="C00000"/>
                </a:solidFill>
                <a:latin typeface="Times New Roman"/>
                <a:cs typeface="Times New Roman"/>
              </a:rPr>
              <a:t>intercelular </a:t>
            </a:r>
            <a:r>
              <a:rPr sz="2800" b="0" spc="-11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800" b="0" spc="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0" spc="-130" dirty="0">
                <a:solidFill>
                  <a:srgbClr val="C00000"/>
                </a:solidFill>
                <a:latin typeface="Times New Roman"/>
                <a:cs typeface="Times New Roman"/>
              </a:rPr>
              <a:t>distância???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0407" y="1491780"/>
            <a:ext cx="2585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Sistema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45" dirty="0">
                <a:latin typeface="Times New Roman"/>
                <a:cs typeface="Times New Roman"/>
              </a:rPr>
              <a:t>Nervoso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7900" y="2235200"/>
            <a:ext cx="7048500" cy="384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640EB54-4AEE-489C-BA5A-FA4B8F7F245F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CaixaDeTexto 6">
            <a:extLst>
              <a:ext uri="{FF2B5EF4-FFF2-40B4-BE49-F238E27FC236}">
                <a16:creationId xmlns:a16="http://schemas.microsoft.com/office/drawing/2014/main" id="{E19AC89E-8DA2-4A7F-B245-F1F94FA9E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Sistema Endócrino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C4AFA6-8439-422F-9EE0-F42EF834F8FD}"/>
              </a:ext>
            </a:extLst>
          </p:cNvPr>
          <p:cNvSpPr txBox="1"/>
          <p:nvPr/>
        </p:nvSpPr>
        <p:spPr>
          <a:xfrm>
            <a:off x="0" y="928688"/>
            <a:ext cx="8929688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2)  Principais glândulas endócrinas humanas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	VIII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) Pineal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7145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26D31-AA83-434C-A9A8-2713A0B7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7A0EA-B9AC-4D09-BCF5-998EFAF1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333" y="2538865"/>
            <a:ext cx="7577421" cy="3241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CAF842-7479-4297-96CC-8B6A33134353}"/>
              </a:ext>
            </a:extLst>
          </p:cNvPr>
          <p:cNvSpPr txBox="1"/>
          <p:nvPr/>
        </p:nvSpPr>
        <p:spPr>
          <a:xfrm>
            <a:off x="840890" y="1892534"/>
            <a:ext cx="7577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A </a:t>
            </a:r>
            <a:r>
              <a:rPr lang="pt-BR" sz="1800" b="1" dirty="0">
                <a:latin typeface="+mj-lt"/>
              </a:rPr>
              <a:t>Melatonina</a:t>
            </a:r>
            <a:r>
              <a:rPr lang="pt-BR" sz="1800" dirty="0">
                <a:latin typeface="+mj-lt"/>
              </a:rPr>
              <a:t> é sintetizada a partir do triptofano (aminoácido essencial).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Controle do ritmo do sono e ciclo circadiano. </a:t>
            </a:r>
          </a:p>
        </p:txBody>
      </p:sp>
    </p:spTree>
    <p:extLst>
      <p:ext uri="{BB962C8B-B14F-4D97-AF65-F5344CB8AC3E}">
        <p14:creationId xmlns:p14="http://schemas.microsoft.com/office/powerpoint/2010/main" val="2369688788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6" descr="esquema.jpg">
            <a:extLst>
              <a:ext uri="{FF2B5EF4-FFF2-40B4-BE49-F238E27FC236}">
                <a16:creationId xmlns:a16="http://schemas.microsoft.com/office/drawing/2014/main" id="{E88958A2-F21C-4DA6-9812-E734A3441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62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9177A94-582A-49FA-A37F-C991587B7D3E}"/>
              </a:ext>
            </a:extLst>
          </p:cNvPr>
          <p:cNvSpPr txBox="1"/>
          <p:nvPr/>
        </p:nvSpPr>
        <p:spPr>
          <a:xfrm>
            <a:off x="5214938" y="285750"/>
            <a:ext cx="3786187" cy="664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ciclo menstrual tem início no primeiro dia da menstruação.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início do ciclo o FSH induz o desenvolvimento dos folículos ovarianos.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folículos ovarianos produzem estrógeno e induzem a liberação do hormônio LH pela </a:t>
            </a:r>
            <a:r>
              <a:rPr kumimoji="0" 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adenohipófise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 O estrógeno inicia o desenvolvimento do endométrio para receber o blastocisto (embrião).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4) No 14º dia do ciclo menstrual o hormônio LH atinge níveis máximos e ocorre a ovulação (liberação do ovócito II ou óvulo).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5)   O folículo rompido origina o corpo lúteo (amarelo) que produz progesterona.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CaixaDeTexto 18">
            <a:extLst>
              <a:ext uri="{FF2B5EF4-FFF2-40B4-BE49-F238E27FC236}">
                <a16:creationId xmlns:a16="http://schemas.microsoft.com/office/drawing/2014/main" id="{3B571DB0-73E5-4526-A400-F8142282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Ciclo Menstrual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BCB02-4B8E-4727-AD03-377C3795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6" descr="esquema.jpg">
            <a:extLst>
              <a:ext uri="{FF2B5EF4-FFF2-40B4-BE49-F238E27FC236}">
                <a16:creationId xmlns:a16="http://schemas.microsoft.com/office/drawing/2014/main" id="{2082CA5A-EB03-4D27-A8DF-EA68B3416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62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4B2E5CE-B61C-4049-A468-C3CA5D839FC7}"/>
              </a:ext>
            </a:extLst>
          </p:cNvPr>
          <p:cNvSpPr txBox="1"/>
          <p:nvPr/>
        </p:nvSpPr>
        <p:spPr>
          <a:xfrm>
            <a:off x="5214938" y="285750"/>
            <a:ext cx="3786187" cy="684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6"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progesterona produzida pelo corpo lúteo atua em conjunto com o estrógeno no desenvolvimento do endométrio, aumentando sua espessura e vascularidade para uma eventual gravidez.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6"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6"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altas taxas de estrógeno e progesterona inibem a liberação de FSH e LH e, por </a:t>
            </a:r>
            <a:r>
              <a:rPr kumimoji="0" 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consequência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ocorre o atrofiamento do corpo lúteo.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6"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6"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Dessa maneira, os níveis de progesterona caem de forma acentuada e a redução brusca na taxa desse hormônio faz com que a mucosa uterina sofra descamação e ocorre a menstruação.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6"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6"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ocorrer gravidez, o embrião implantado na parede uterina produzirá o hormônio HCG Gonadotrofina coriônica humana o qual estimulará o corpo lúteo a manter a produção de progesterona e estrógeno.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24" name="CaixaDeTexto 18">
            <a:extLst>
              <a:ext uri="{FF2B5EF4-FFF2-40B4-BE49-F238E27FC236}">
                <a16:creationId xmlns:a16="http://schemas.microsoft.com/office/drawing/2014/main" id="{E1856904-A41B-4ECF-9490-8AAD217B7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Ciclo Menstrual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0692F-0393-4123-8852-846A7250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6" descr="esquema.jpg">
            <a:extLst>
              <a:ext uri="{FF2B5EF4-FFF2-40B4-BE49-F238E27FC236}">
                <a16:creationId xmlns:a16="http://schemas.microsoft.com/office/drawing/2014/main" id="{5938E0BA-6025-4262-B2ED-18CD5B76E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62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A12C1DD-D88B-4901-A639-B5FB6C7ED217}"/>
              </a:ext>
            </a:extLst>
          </p:cNvPr>
          <p:cNvSpPr txBox="1"/>
          <p:nvPr/>
        </p:nvSpPr>
        <p:spPr>
          <a:xfrm>
            <a:off x="5214938" y="285750"/>
            <a:ext cx="3786187" cy="140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10)   Por volta do 4º mês de gestação o corpo lúteo degenera-se e a placenta passa a produzir estrógeno e progesterona, mantendo a mucosa em contínua proliferação.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8" name="CaixaDeTexto 18">
            <a:extLst>
              <a:ext uri="{FF2B5EF4-FFF2-40B4-BE49-F238E27FC236}">
                <a16:creationId xmlns:a16="http://schemas.microsoft.com/office/drawing/2014/main" id="{6FFBF027-9D15-4967-8D53-C0FE1667D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Ciclo Menstrual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BD59-D5B7-4628-BC93-3618025A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DC96-ACB9-4B89-BCF3-0C55C700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Famema 2019) O gráfico ilustra a variação dos níveis de três ...">
            <a:extLst>
              <a:ext uri="{FF2B5EF4-FFF2-40B4-BE49-F238E27FC236}">
                <a16:creationId xmlns:a16="http://schemas.microsoft.com/office/drawing/2014/main" id="{327680DD-91EC-42DA-A202-7F52D7D2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94453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79" y="185859"/>
            <a:ext cx="889104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Verdana"/>
                <a:cs typeface="Verdana"/>
              </a:rPr>
              <a:t>PRINCIPAIS</a:t>
            </a:r>
            <a:r>
              <a:rPr sz="4400" b="1" spc="-25" dirty="0">
                <a:latin typeface="Verdana"/>
                <a:cs typeface="Verdana"/>
              </a:rPr>
              <a:t> </a:t>
            </a:r>
            <a:r>
              <a:rPr sz="4400" b="1" spc="-5" dirty="0">
                <a:latin typeface="Verdana"/>
                <a:cs typeface="Verdana"/>
              </a:rPr>
              <a:t>HORMÔNIOS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220" y="1248409"/>
            <a:ext cx="22364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Hipófise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Anterior</a:t>
            </a:r>
            <a:r>
              <a:rPr sz="1800" spc="-10" dirty="0">
                <a:latin typeface="Arial"/>
                <a:cs typeface="Arial"/>
              </a:rPr>
              <a:t>:</a:t>
            </a:r>
            <a:r>
              <a:rPr sz="1800" b="1" spc="-5" dirty="0">
                <a:latin typeface="Arial"/>
                <a:cs typeface="Arial"/>
              </a:rPr>
              <a:t>1.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8460" y="1248409"/>
            <a:ext cx="58635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Hormônio </a:t>
            </a:r>
            <a:r>
              <a:rPr sz="1800" b="1" spc="5" dirty="0">
                <a:latin typeface="Arial"/>
                <a:cs typeface="Arial"/>
              </a:rPr>
              <a:t>do </a:t>
            </a:r>
            <a:r>
              <a:rPr sz="1800" b="1" spc="-5" dirty="0" err="1">
                <a:latin typeface="Arial"/>
                <a:cs typeface="Arial"/>
              </a:rPr>
              <a:t>crescimento</a:t>
            </a:r>
            <a:r>
              <a:rPr sz="1800" spc="-5" dirty="0">
                <a:latin typeface="Arial"/>
                <a:cs typeface="Arial"/>
              </a:rPr>
              <a:t>: promove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crescimento </a:t>
            </a:r>
            <a:r>
              <a:rPr sz="1800" spc="-10" dirty="0">
                <a:latin typeface="Arial"/>
                <a:cs typeface="Arial"/>
              </a:rPr>
              <a:t>de  </a:t>
            </a:r>
            <a:r>
              <a:rPr sz="1800" spc="-5" dirty="0">
                <a:latin typeface="Arial"/>
                <a:cs typeface="Arial"/>
              </a:rPr>
              <a:t>quase todas as células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tecidos </a:t>
            </a:r>
            <a:r>
              <a:rPr sz="1800" spc="-10" dirty="0">
                <a:latin typeface="Arial"/>
                <a:cs typeface="Arial"/>
              </a:rPr>
              <a:t>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organismo.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6829" y="2071370"/>
            <a:ext cx="6204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100"/>
              </a:spcBef>
              <a:tabLst>
                <a:tab pos="353695" algn="l"/>
                <a:tab pos="2196465" algn="l"/>
                <a:tab pos="3211830" algn="l"/>
                <a:tab pos="3542029" algn="l"/>
                <a:tab pos="4671060" algn="l"/>
                <a:tab pos="5126990" algn="l"/>
              </a:tabLst>
            </a:pPr>
            <a:r>
              <a:rPr sz="1800" b="1" spc="-5" dirty="0">
                <a:latin typeface="Arial"/>
                <a:cs typeface="Arial"/>
              </a:rPr>
              <a:t>1</a:t>
            </a:r>
            <a:r>
              <a:rPr sz="1800" b="1" dirty="0">
                <a:latin typeface="Arial"/>
                <a:cs typeface="Arial"/>
              </a:rPr>
              <a:t>.	</a:t>
            </a:r>
            <a:r>
              <a:rPr sz="1800" b="1" spc="-10" dirty="0" err="1">
                <a:latin typeface="Arial"/>
                <a:cs typeface="Arial"/>
              </a:rPr>
              <a:t>C</a:t>
            </a:r>
            <a:r>
              <a:rPr sz="1800" b="1" spc="10" dirty="0" err="1">
                <a:latin typeface="Arial"/>
                <a:cs typeface="Arial"/>
              </a:rPr>
              <a:t>o</a:t>
            </a:r>
            <a:r>
              <a:rPr sz="1800" b="1" spc="-15" dirty="0" err="1">
                <a:latin typeface="Arial"/>
                <a:cs typeface="Arial"/>
              </a:rPr>
              <a:t>r</a:t>
            </a:r>
            <a:r>
              <a:rPr sz="1800" b="1" dirty="0" err="1">
                <a:latin typeface="Arial"/>
                <a:cs typeface="Arial"/>
              </a:rPr>
              <a:t>t</a:t>
            </a:r>
            <a:r>
              <a:rPr sz="1800" b="1" spc="10" dirty="0" err="1">
                <a:latin typeface="Arial"/>
                <a:cs typeface="Arial"/>
              </a:rPr>
              <a:t>i</a:t>
            </a:r>
            <a:r>
              <a:rPr sz="1800" b="1" spc="-15" dirty="0" err="1">
                <a:latin typeface="Arial"/>
                <a:cs typeface="Arial"/>
              </a:rPr>
              <a:t>c</a:t>
            </a:r>
            <a:r>
              <a:rPr sz="1800" b="1" spc="10" dirty="0" err="1">
                <a:latin typeface="Arial"/>
                <a:cs typeface="Arial"/>
              </a:rPr>
              <a:t>o</a:t>
            </a:r>
            <a:r>
              <a:rPr sz="1800" b="1" dirty="0" err="1">
                <a:latin typeface="Arial"/>
                <a:cs typeface="Arial"/>
              </a:rPr>
              <a:t>t</a:t>
            </a:r>
            <a:r>
              <a:rPr sz="1800" b="1" spc="-15" dirty="0" err="1">
                <a:latin typeface="Arial"/>
                <a:cs typeface="Arial"/>
              </a:rPr>
              <a:t>r</a:t>
            </a:r>
            <a:r>
              <a:rPr sz="1800" b="1" spc="10" dirty="0" err="1">
                <a:latin typeface="Arial"/>
                <a:cs typeface="Arial"/>
              </a:rPr>
              <a:t>o</a:t>
            </a:r>
            <a:r>
              <a:rPr sz="1800" b="1" dirty="0" err="1">
                <a:latin typeface="Arial"/>
                <a:cs typeface="Arial"/>
              </a:rPr>
              <a:t>pi</a:t>
            </a:r>
            <a:r>
              <a:rPr sz="1800" b="1" spc="10" dirty="0" err="1">
                <a:latin typeface="Arial"/>
                <a:cs typeface="Arial"/>
              </a:rPr>
              <a:t>n</a:t>
            </a:r>
            <a:r>
              <a:rPr sz="1800" b="1" spc="-15" dirty="0" err="1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</a:t>
            </a:r>
            <a:r>
              <a:rPr lang="pt-BR" sz="1800" dirty="0">
                <a:latin typeface="Arial"/>
                <a:cs typeface="Arial"/>
              </a:rPr>
              <a:t>	</a:t>
            </a:r>
            <a:r>
              <a:rPr sz="1800" spc="-5" dirty="0" err="1">
                <a:latin typeface="Arial"/>
                <a:cs typeface="Arial"/>
              </a:rPr>
              <a:t>pr</a:t>
            </a:r>
            <a:r>
              <a:rPr sz="1800" spc="-15" dirty="0" err="1">
                <a:latin typeface="Arial"/>
                <a:cs typeface="Arial"/>
              </a:rPr>
              <a:t>o</a:t>
            </a:r>
            <a:r>
              <a:rPr sz="1800" spc="10" dirty="0" err="1">
                <a:latin typeface="Arial"/>
                <a:cs typeface="Arial"/>
              </a:rPr>
              <a:t>v</a:t>
            </a:r>
            <a:r>
              <a:rPr sz="1800" spc="-15" dirty="0" err="1">
                <a:latin typeface="Arial"/>
                <a:cs typeface="Arial"/>
              </a:rPr>
              <a:t>o</a:t>
            </a:r>
            <a:r>
              <a:rPr sz="1800" dirty="0" err="1">
                <a:latin typeface="Arial"/>
                <a:cs typeface="Arial"/>
              </a:rPr>
              <a:t>ca</a:t>
            </a:r>
            <a:r>
              <a:rPr lang="pt-BR" sz="1800" dirty="0"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a</a:t>
            </a:r>
            <a:r>
              <a:rPr lang="pt-BR" sz="1800" dirty="0">
                <a:latin typeface="Arial"/>
                <a:cs typeface="Arial"/>
              </a:rPr>
              <a:t>	</a:t>
            </a:r>
            <a:r>
              <a:rPr sz="1800" dirty="0" err="1">
                <a:latin typeface="Arial"/>
                <a:cs typeface="Arial"/>
              </a:rPr>
              <a:t>secr</a:t>
            </a:r>
            <a:r>
              <a:rPr sz="1800" spc="-15" dirty="0" err="1">
                <a:latin typeface="Arial"/>
                <a:cs typeface="Arial"/>
              </a:rPr>
              <a:t>e</a:t>
            </a:r>
            <a:r>
              <a:rPr sz="1800" dirty="0" err="1">
                <a:latin typeface="Arial"/>
                <a:cs typeface="Arial"/>
              </a:rPr>
              <a:t>ção</a:t>
            </a:r>
            <a:r>
              <a:rPr lang="pt-BR" sz="1800" dirty="0">
                <a:latin typeface="Arial"/>
                <a:cs typeface="Arial"/>
              </a:rPr>
              <a:t>	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lang="pt-BR" sz="1800" dirty="0">
                <a:latin typeface="Arial"/>
                <a:cs typeface="Arial"/>
              </a:rPr>
              <a:t>	</a:t>
            </a:r>
            <a:r>
              <a:rPr sz="1800" spc="-5" dirty="0" err="1">
                <a:latin typeface="Arial"/>
                <a:cs typeface="Arial"/>
              </a:rPr>
              <a:t>h</a:t>
            </a:r>
            <a:r>
              <a:rPr sz="1800" spc="-15" dirty="0" err="1">
                <a:latin typeface="Arial"/>
                <a:cs typeface="Arial"/>
              </a:rPr>
              <a:t>o</a:t>
            </a:r>
            <a:r>
              <a:rPr sz="1800" dirty="0" err="1">
                <a:latin typeface="Arial"/>
                <a:cs typeface="Arial"/>
              </a:rPr>
              <a:t>rmô</a:t>
            </a:r>
            <a:r>
              <a:rPr sz="1800" spc="-15" dirty="0" err="1">
                <a:latin typeface="Arial"/>
                <a:cs typeface="Arial"/>
              </a:rPr>
              <a:t>n</a:t>
            </a:r>
            <a:r>
              <a:rPr sz="1800" spc="-5" dirty="0" err="1">
                <a:latin typeface="Arial"/>
                <a:cs typeface="Arial"/>
              </a:rPr>
              <a:t>ios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córtico</a:t>
            </a:r>
            <a:r>
              <a:rPr sz="1800" spc="-5" dirty="0">
                <a:latin typeface="Arial"/>
                <a:cs typeface="Arial"/>
              </a:rPr>
              <a:t>-supra-</a:t>
            </a:r>
            <a:r>
              <a:rPr sz="1800" spc="-5" dirty="0" err="1">
                <a:latin typeface="Arial"/>
                <a:cs typeface="Arial"/>
              </a:rPr>
              <a:t>renais</a:t>
            </a:r>
            <a:r>
              <a:rPr sz="1800" spc="-5" dirty="0">
                <a:latin typeface="Arial"/>
                <a:cs typeface="Arial"/>
              </a:rPr>
              <a:t> pelo córtex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supra-renal.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6829" y="2894329"/>
            <a:ext cx="354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695" algn="l"/>
                <a:tab pos="1638300" algn="l"/>
              </a:tabLst>
            </a:pPr>
            <a:r>
              <a:rPr sz="1800" b="1" spc="-5" dirty="0">
                <a:latin typeface="Arial"/>
                <a:cs typeface="Arial"/>
              </a:rPr>
              <a:t>1.	Hormônio	</a:t>
            </a:r>
            <a:r>
              <a:rPr sz="1800" b="1" spc="-5" dirty="0" err="1">
                <a:latin typeface="Arial"/>
                <a:cs typeface="Arial"/>
              </a:rPr>
              <a:t>Tireoestimulante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8006" y="2894329"/>
            <a:ext cx="2484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9460" algn="l"/>
                <a:tab pos="1088390" algn="l"/>
                <a:tab pos="2217420" algn="l"/>
              </a:tabLst>
            </a:pP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nd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z	a	secr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ç</a:t>
            </a:r>
            <a:r>
              <a:rPr sz="1800" spc="-15" dirty="0">
                <a:latin typeface="Arial"/>
                <a:cs typeface="Arial"/>
              </a:rPr>
              <a:t>ã</a:t>
            </a:r>
            <a:r>
              <a:rPr sz="1800" dirty="0">
                <a:latin typeface="Arial"/>
                <a:cs typeface="Arial"/>
              </a:rPr>
              <a:t>o	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76829" y="3168650"/>
            <a:ext cx="620522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tiroxina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de triiodotironina </a:t>
            </a:r>
            <a:r>
              <a:rPr sz="1800" spc="-10" dirty="0">
                <a:latin typeface="Arial"/>
                <a:cs typeface="Arial"/>
              </a:rPr>
              <a:t>pela glândula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Tireóide.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354330" marR="5080" indent="-34163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1. Hormônio luteinizante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desempenha </a:t>
            </a:r>
            <a:r>
              <a:rPr sz="1800" spc="-5" dirty="0">
                <a:latin typeface="Arial"/>
                <a:cs typeface="Arial"/>
              </a:rPr>
              <a:t>importante </a:t>
            </a:r>
            <a:r>
              <a:rPr sz="1800" spc="-10" dirty="0">
                <a:latin typeface="Arial"/>
                <a:cs typeface="Arial"/>
              </a:rPr>
              <a:t>papel  na ovulação; induz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secreção </a:t>
            </a:r>
            <a:r>
              <a:rPr sz="1800" spc="-10" dirty="0">
                <a:latin typeface="Arial"/>
                <a:cs typeface="Arial"/>
              </a:rPr>
              <a:t>de hormônios sexuais  </a:t>
            </a:r>
            <a:r>
              <a:rPr sz="1800" spc="-5" dirty="0">
                <a:latin typeface="Arial"/>
                <a:cs typeface="Arial"/>
              </a:rPr>
              <a:t>femininos </a:t>
            </a:r>
            <a:r>
              <a:rPr sz="1800" spc="-10" dirty="0">
                <a:latin typeface="Arial"/>
                <a:cs typeface="Arial"/>
              </a:rPr>
              <a:t>pelo </a:t>
            </a:r>
            <a:r>
              <a:rPr sz="1800" spc="-5" dirty="0">
                <a:latin typeface="Arial"/>
                <a:cs typeface="Arial"/>
              </a:rPr>
              <a:t>ovário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masculinos </a:t>
            </a:r>
            <a:r>
              <a:rPr sz="1800" spc="-10" dirty="0">
                <a:latin typeface="Arial"/>
                <a:cs typeface="Arial"/>
              </a:rPr>
              <a:t>pelos</a:t>
            </a:r>
            <a:r>
              <a:rPr sz="1800" spc="-5" dirty="0">
                <a:latin typeface="Arial"/>
                <a:cs typeface="Arial"/>
              </a:rPr>
              <a:t> testículos.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354330" marR="5080" indent="-34163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1. Prolactina</a:t>
            </a:r>
            <a:r>
              <a:rPr sz="1800" spc="-5" dirty="0">
                <a:latin typeface="Arial"/>
                <a:cs typeface="Arial"/>
              </a:rPr>
              <a:t>: promove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desenvolvimento das </a:t>
            </a:r>
            <a:r>
              <a:rPr sz="1800" spc="-5" dirty="0">
                <a:latin typeface="Arial"/>
                <a:cs typeface="Arial"/>
              </a:rPr>
              <a:t>mamas </a:t>
            </a:r>
            <a:r>
              <a:rPr sz="1800" dirty="0">
                <a:latin typeface="Arial"/>
                <a:cs typeface="Arial"/>
              </a:rPr>
              <a:t>e a  </a:t>
            </a:r>
            <a:r>
              <a:rPr sz="1800" spc="-5" dirty="0">
                <a:latin typeface="Arial"/>
                <a:cs typeface="Arial"/>
              </a:rPr>
              <a:t>secreção 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leite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246" name="Picture 6" descr="Hipófise – Shlomo Melmed | MedicinaNET">
            <a:extLst>
              <a:ext uri="{FF2B5EF4-FFF2-40B4-BE49-F238E27FC236}">
                <a16:creationId xmlns:a16="http://schemas.microsoft.com/office/drawing/2014/main" id="{4554620D-5403-480F-BCC6-06B972F46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9" r="7106"/>
          <a:stretch/>
        </p:blipFill>
        <p:spPr bwMode="auto">
          <a:xfrm>
            <a:off x="103766" y="4425057"/>
            <a:ext cx="2472985" cy="23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1560" y="1248409"/>
            <a:ext cx="2057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Hipófise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Posterior:</a:t>
            </a:r>
            <a:endParaRPr sz="1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1460" y="1248409"/>
            <a:ext cx="6204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695" algn="l"/>
                <a:tab pos="1671320" algn="l"/>
                <a:tab pos="3314065" algn="l"/>
                <a:tab pos="5219065" algn="l"/>
                <a:tab pos="6064250" algn="l"/>
              </a:tabLst>
            </a:pPr>
            <a:r>
              <a:rPr sz="1800" b="1" spc="-5" dirty="0">
                <a:latin typeface="Arial"/>
                <a:cs typeface="Arial"/>
              </a:rPr>
              <a:t>1</a:t>
            </a:r>
            <a:r>
              <a:rPr sz="1800" b="1" dirty="0">
                <a:latin typeface="Arial"/>
                <a:cs typeface="Arial"/>
              </a:rPr>
              <a:t>.	</a:t>
            </a:r>
            <a:r>
              <a:rPr sz="1800" b="1" spc="-10" dirty="0">
                <a:latin typeface="Arial"/>
                <a:cs typeface="Arial"/>
              </a:rPr>
              <a:t>H</a:t>
            </a:r>
            <a:r>
              <a:rPr sz="1800" b="1" spc="10" dirty="0">
                <a:latin typeface="Arial"/>
                <a:cs typeface="Arial"/>
              </a:rPr>
              <a:t>o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ô</a:t>
            </a:r>
            <a:r>
              <a:rPr sz="1800" b="1" spc="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io	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nti</a:t>
            </a:r>
            <a:r>
              <a:rPr sz="1800" b="1" spc="10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10" dirty="0">
                <a:latin typeface="Arial"/>
                <a:cs typeface="Arial"/>
              </a:rPr>
              <a:t>u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ét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	(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10" dirty="0">
                <a:latin typeface="Arial"/>
                <a:cs typeface="Arial"/>
              </a:rPr>
              <a:t>p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)</a:t>
            </a:r>
            <a:r>
              <a:rPr sz="1800" dirty="0">
                <a:latin typeface="Arial"/>
                <a:cs typeface="Arial"/>
              </a:rPr>
              <a:t>:	ca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sa	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1460" y="1522729"/>
            <a:ext cx="620585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retenção de água pelos </a:t>
            </a:r>
            <a:r>
              <a:rPr sz="1800" spc="-5" dirty="0">
                <a:latin typeface="Arial"/>
                <a:cs typeface="Arial"/>
              </a:rPr>
              <a:t>rins,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10" dirty="0">
                <a:latin typeface="Arial"/>
                <a:cs typeface="Arial"/>
              </a:rPr>
              <a:t>consequente </a:t>
            </a:r>
            <a:r>
              <a:rPr sz="1800" spc="-5" dirty="0">
                <a:latin typeface="Arial"/>
                <a:cs typeface="Arial"/>
              </a:rPr>
              <a:t>aumento  </a:t>
            </a:r>
            <a:r>
              <a:rPr sz="1800" spc="-10" dirty="0">
                <a:latin typeface="Arial"/>
                <a:cs typeface="Arial"/>
              </a:rPr>
              <a:t>do </a:t>
            </a:r>
            <a:r>
              <a:rPr sz="1800" spc="-5" dirty="0">
                <a:latin typeface="Arial"/>
                <a:cs typeface="Arial"/>
              </a:rPr>
              <a:t>teor </a:t>
            </a:r>
            <a:r>
              <a:rPr sz="1800" spc="-10" dirty="0">
                <a:latin typeface="Arial"/>
                <a:cs typeface="Arial"/>
              </a:rPr>
              <a:t>de água </a:t>
            </a:r>
            <a:r>
              <a:rPr sz="1800" spc="-5" dirty="0">
                <a:latin typeface="Arial"/>
                <a:cs typeface="Arial"/>
              </a:rPr>
              <a:t>no </a:t>
            </a:r>
            <a:r>
              <a:rPr sz="1800" spc="-10" dirty="0">
                <a:latin typeface="Arial"/>
                <a:cs typeface="Arial"/>
              </a:rPr>
              <a:t>organismo. </a:t>
            </a:r>
            <a:r>
              <a:rPr sz="1800" dirty="0">
                <a:latin typeface="Arial"/>
                <a:cs typeface="Arial"/>
              </a:rPr>
              <a:t>Em </a:t>
            </a:r>
            <a:r>
              <a:rPr sz="1800" spc="-5" dirty="0">
                <a:latin typeface="Arial"/>
                <a:cs typeface="Arial"/>
              </a:rPr>
              <a:t>altas concentrações,  causa constrição </a:t>
            </a:r>
            <a:r>
              <a:rPr sz="1800" spc="-10" dirty="0">
                <a:latin typeface="Arial"/>
                <a:cs typeface="Arial"/>
              </a:rPr>
              <a:t>dos </a:t>
            </a:r>
            <a:r>
              <a:rPr sz="1800" spc="-5" dirty="0">
                <a:latin typeface="Arial"/>
                <a:cs typeface="Arial"/>
              </a:rPr>
              <a:t>vasos </a:t>
            </a:r>
            <a:r>
              <a:rPr sz="1800" spc="-10" dirty="0">
                <a:latin typeface="Arial"/>
                <a:cs typeface="Arial"/>
              </a:rPr>
              <a:t>sanguíneos </a:t>
            </a:r>
            <a:r>
              <a:rPr sz="1800" spc="-5" dirty="0">
                <a:latin typeface="Arial"/>
                <a:cs typeface="Arial"/>
              </a:rPr>
              <a:t>em todo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corpo 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eleva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pressão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arterial.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353695" marR="5080" indent="-34163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1. Ocitocina</a:t>
            </a:r>
            <a:r>
              <a:rPr sz="1800" spc="-5" dirty="0">
                <a:latin typeface="Arial"/>
                <a:cs typeface="Arial"/>
              </a:rPr>
              <a:t>: provoca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contração do útero </a:t>
            </a:r>
            <a:r>
              <a:rPr sz="1800" spc="-10" dirty="0">
                <a:latin typeface="Arial"/>
                <a:cs typeface="Arial"/>
              </a:rPr>
              <a:t>durante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parto,  talvez, </a:t>
            </a:r>
            <a:r>
              <a:rPr sz="1800" spc="-10" dirty="0">
                <a:latin typeface="Arial"/>
                <a:cs typeface="Arial"/>
              </a:rPr>
              <a:t>ajudando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expelir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recém-nascido; contrai  também as células </a:t>
            </a:r>
            <a:r>
              <a:rPr sz="1800" spc="-10" dirty="0">
                <a:latin typeface="Arial"/>
                <a:cs typeface="Arial"/>
              </a:rPr>
              <a:t>mioepiteliais nas </a:t>
            </a:r>
            <a:r>
              <a:rPr sz="1800" spc="-5" dirty="0">
                <a:latin typeface="Arial"/>
                <a:cs typeface="Arial"/>
              </a:rPr>
              <a:t>mamas, </a:t>
            </a:r>
            <a:r>
              <a:rPr sz="1800" spc="-10" dirty="0">
                <a:latin typeface="Arial"/>
                <a:cs typeface="Arial"/>
              </a:rPr>
              <a:t>expulsando 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leite, quando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lactante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suga.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9CCAB2E-8751-4930-A3A6-68DBE827D0C8}"/>
              </a:ext>
            </a:extLst>
          </p:cNvPr>
          <p:cNvSpPr txBox="1">
            <a:spLocks/>
          </p:cNvSpPr>
          <p:nvPr/>
        </p:nvSpPr>
        <p:spPr bwMode="auto">
          <a:xfrm>
            <a:off x="247679" y="185859"/>
            <a:ext cx="8891047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pt-BR" sz="4400" b="1" spc="-5">
                <a:latin typeface="Verdana"/>
                <a:cs typeface="Verdana"/>
              </a:rPr>
              <a:t>PRINCIPAIS</a:t>
            </a:r>
            <a:r>
              <a:rPr lang="pt-BR" sz="4400" b="1" spc="-25">
                <a:latin typeface="Verdana"/>
                <a:cs typeface="Verdana"/>
              </a:rPr>
              <a:t> </a:t>
            </a:r>
            <a:r>
              <a:rPr lang="pt-BR" sz="4400" b="1" spc="-5">
                <a:latin typeface="Verdana"/>
                <a:cs typeface="Verdana"/>
              </a:rPr>
              <a:t>HORMÔNIOS</a:t>
            </a:r>
            <a:endParaRPr lang="pt-BR" sz="4400" b="1" spc="-5" dirty="0">
              <a:latin typeface="Verdana"/>
              <a:cs typeface="Verdana"/>
            </a:endParaRPr>
          </a:p>
        </p:txBody>
      </p:sp>
      <p:pic>
        <p:nvPicPr>
          <p:cNvPr id="11266" name="Picture 2" descr="Hipófise: resumo, função e hormônios - Toda Matéria">
            <a:extLst>
              <a:ext uri="{FF2B5EF4-FFF2-40B4-BE49-F238E27FC236}">
                <a16:creationId xmlns:a16="http://schemas.microsoft.com/office/drawing/2014/main" id="{54222DB7-3C19-4A49-838F-8A87DDA4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90" y="4157308"/>
            <a:ext cx="5616624" cy="27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4059" y="1248409"/>
            <a:ext cx="826325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1095" marR="5080" indent="-239903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Córtex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Supra-renal: </a:t>
            </a:r>
            <a:r>
              <a:rPr sz="1800" b="1" spc="-5" dirty="0">
                <a:latin typeface="Arial"/>
                <a:cs typeface="Arial"/>
              </a:rPr>
              <a:t>1. Cortisol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exerce </a:t>
            </a:r>
            <a:r>
              <a:rPr sz="1800" spc="-5" dirty="0">
                <a:latin typeface="Arial"/>
                <a:cs typeface="Arial"/>
              </a:rPr>
              <a:t>múltiplas funções metabólicas no  controle do metabolismo </a:t>
            </a:r>
            <a:r>
              <a:rPr sz="1800" spc="-10" dirty="0">
                <a:latin typeface="Arial"/>
                <a:cs typeface="Arial"/>
              </a:rPr>
              <a:t>das proteínas, </a:t>
            </a:r>
            <a:r>
              <a:rPr sz="1800" spc="-5" dirty="0">
                <a:latin typeface="Arial"/>
                <a:cs typeface="Arial"/>
              </a:rPr>
              <a:t>carboidratos </a:t>
            </a:r>
            <a:r>
              <a:rPr sz="1800" dirty="0">
                <a:latin typeface="Arial"/>
                <a:cs typeface="Arial"/>
              </a:rPr>
              <a:t>e  </a:t>
            </a:r>
            <a:r>
              <a:rPr sz="1800" spc="-10" dirty="0">
                <a:latin typeface="Arial"/>
                <a:cs typeface="Arial"/>
              </a:rPr>
              <a:t>gordura.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2411095" marR="5080" indent="-34163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1. </a:t>
            </a:r>
            <a:r>
              <a:rPr sz="1800" b="1" spc="-10" dirty="0">
                <a:latin typeface="Arial"/>
                <a:cs typeface="Arial"/>
              </a:rPr>
              <a:t>Aldosterona</a:t>
            </a:r>
            <a:r>
              <a:rPr sz="1800" spc="-1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reduz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excrecao </a:t>
            </a:r>
            <a:r>
              <a:rPr sz="1800" spc="-5" dirty="0">
                <a:latin typeface="Arial"/>
                <a:cs typeface="Arial"/>
              </a:rPr>
              <a:t>de sódio </a:t>
            </a:r>
            <a:r>
              <a:rPr sz="1800" spc="-10" dirty="0">
                <a:latin typeface="Arial"/>
                <a:cs typeface="Arial"/>
              </a:rPr>
              <a:t>pelos </a:t>
            </a:r>
            <a:r>
              <a:rPr sz="1800" spc="-5" dirty="0">
                <a:latin typeface="Arial"/>
                <a:cs typeface="Arial"/>
              </a:rPr>
              <a:t>rins </a:t>
            </a:r>
            <a:r>
              <a:rPr sz="1800" dirty="0">
                <a:latin typeface="Arial"/>
                <a:cs typeface="Arial"/>
              </a:rPr>
              <a:t>e  </a:t>
            </a:r>
            <a:r>
              <a:rPr sz="1800" spc="-10" dirty="0">
                <a:latin typeface="Arial"/>
                <a:cs typeface="Arial"/>
              </a:rPr>
              <a:t>aumenta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excreção de potássio, </a:t>
            </a:r>
            <a:r>
              <a:rPr sz="1800" spc="-10" dirty="0">
                <a:latin typeface="Arial"/>
                <a:cs typeface="Arial"/>
              </a:rPr>
              <a:t>aumentando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sódio  corporal </a:t>
            </a:r>
            <a:r>
              <a:rPr sz="1800" spc="-10" dirty="0">
                <a:latin typeface="Arial"/>
                <a:cs typeface="Arial"/>
              </a:rPr>
              <a:t>enquanto </a:t>
            </a:r>
            <a:r>
              <a:rPr sz="1800" spc="-5" dirty="0">
                <a:latin typeface="Arial"/>
                <a:cs typeface="Arial"/>
              </a:rPr>
              <a:t>diminui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quantidade </a:t>
            </a:r>
            <a:r>
              <a:rPr sz="1800" spc="-5" dirty="0">
                <a:latin typeface="Arial"/>
                <a:cs typeface="Arial"/>
              </a:rPr>
              <a:t>de potássio.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A0D81BB-0C10-44F7-BDA3-FA27F9E76C1F}"/>
              </a:ext>
            </a:extLst>
          </p:cNvPr>
          <p:cNvSpPr txBox="1">
            <a:spLocks/>
          </p:cNvSpPr>
          <p:nvPr/>
        </p:nvSpPr>
        <p:spPr bwMode="auto">
          <a:xfrm>
            <a:off x="247679" y="185859"/>
            <a:ext cx="8891047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pt-BR" sz="4400" b="1" spc="-5">
                <a:latin typeface="Verdana"/>
                <a:cs typeface="Verdana"/>
              </a:rPr>
              <a:t>PRINCIPAIS</a:t>
            </a:r>
            <a:r>
              <a:rPr lang="pt-BR" sz="4400" b="1" spc="-25">
                <a:latin typeface="Verdana"/>
                <a:cs typeface="Verdana"/>
              </a:rPr>
              <a:t> </a:t>
            </a:r>
            <a:r>
              <a:rPr lang="pt-BR" sz="4400" b="1" spc="-5">
                <a:latin typeface="Verdana"/>
                <a:cs typeface="Verdana"/>
              </a:rPr>
              <a:t>HORMÔNIOS</a:t>
            </a:r>
            <a:endParaRPr lang="pt-BR" sz="4400" b="1" spc="-5" dirty="0">
              <a:latin typeface="Verdana"/>
              <a:cs typeface="Verdana"/>
            </a:endParaRPr>
          </a:p>
        </p:txBody>
      </p:sp>
      <p:pic>
        <p:nvPicPr>
          <p:cNvPr id="12290" name="Picture 2" descr="Capítulo 07. Sistema Endócrino">
            <a:extLst>
              <a:ext uri="{FF2B5EF4-FFF2-40B4-BE49-F238E27FC236}">
                <a16:creationId xmlns:a16="http://schemas.microsoft.com/office/drawing/2014/main" id="{04BD16D7-BB9A-458A-800C-6CF5FE62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2824"/>
            <a:ext cx="3024336" cy="34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98600" y="1248409"/>
            <a:ext cx="105717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Tireóide</a:t>
            </a:r>
            <a:endParaRPr sz="1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1460" y="1248409"/>
            <a:ext cx="6205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 </a:t>
            </a:r>
            <a:r>
              <a:rPr sz="1800" b="1" dirty="0">
                <a:latin typeface="Arial"/>
                <a:cs typeface="Arial"/>
              </a:rPr>
              <a:t>Tiroxina e triiodotironina: </a:t>
            </a:r>
            <a:r>
              <a:rPr sz="1800" spc="-10" dirty="0">
                <a:latin typeface="Arial"/>
                <a:cs typeface="Arial"/>
              </a:rPr>
              <a:t>aumentam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velocidade das  reações </a:t>
            </a:r>
            <a:r>
              <a:rPr sz="1800" spc="-5" dirty="0">
                <a:latin typeface="Arial"/>
                <a:cs typeface="Arial"/>
              </a:rPr>
              <a:t>químicas em quase todas as células do  </a:t>
            </a:r>
            <a:r>
              <a:rPr sz="1800" spc="-10" dirty="0">
                <a:latin typeface="Arial"/>
                <a:cs typeface="Arial"/>
              </a:rPr>
              <a:t>organismo, elevando, </a:t>
            </a:r>
            <a:r>
              <a:rPr sz="1800" spc="-5" dirty="0">
                <a:latin typeface="Arial"/>
                <a:cs typeface="Arial"/>
              </a:rPr>
              <a:t>consequentemente,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nível geral  </a:t>
            </a:r>
            <a:r>
              <a:rPr sz="1800" spc="-10" dirty="0">
                <a:latin typeface="Arial"/>
                <a:cs typeface="Arial"/>
              </a:rPr>
              <a:t>do </a:t>
            </a:r>
            <a:r>
              <a:rPr sz="1800" spc="-5" dirty="0">
                <a:latin typeface="Arial"/>
                <a:cs typeface="Arial"/>
              </a:rPr>
              <a:t>metabolismo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corporal.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1460" y="2620009"/>
            <a:ext cx="62058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 Calcitonina</a:t>
            </a:r>
            <a:r>
              <a:rPr sz="1800" spc="-5" dirty="0">
                <a:latin typeface="Arial"/>
                <a:cs typeface="Arial"/>
              </a:rPr>
              <a:t>: promove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deposição </a:t>
            </a:r>
            <a:r>
              <a:rPr sz="1800" spc="-5" dirty="0">
                <a:latin typeface="Arial"/>
                <a:cs typeface="Arial"/>
              </a:rPr>
              <a:t>de cálcio </a:t>
            </a:r>
            <a:r>
              <a:rPr sz="1800" spc="-10" dirty="0">
                <a:latin typeface="Arial"/>
                <a:cs typeface="Arial"/>
              </a:rPr>
              <a:t>nos </a:t>
            </a:r>
            <a:r>
              <a:rPr sz="1800" spc="-5" dirty="0">
                <a:latin typeface="Arial"/>
                <a:cs typeface="Arial"/>
              </a:rPr>
              <a:t>ossos,  </a:t>
            </a:r>
            <a:r>
              <a:rPr sz="1800" spc="-10" dirty="0">
                <a:latin typeface="Arial"/>
                <a:cs typeface="Arial"/>
              </a:rPr>
              <a:t>diminuindo, </a:t>
            </a:r>
            <a:r>
              <a:rPr sz="1800" spc="-5" dirty="0">
                <a:latin typeface="Arial"/>
                <a:cs typeface="Arial"/>
              </a:rPr>
              <a:t>assim,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concentração de </a:t>
            </a:r>
            <a:r>
              <a:rPr sz="1800" spc="-10" dirty="0">
                <a:latin typeface="Arial"/>
                <a:cs typeface="Arial"/>
              </a:rPr>
              <a:t>cálcio </a:t>
            </a:r>
            <a:r>
              <a:rPr sz="1800" spc="-5" dirty="0">
                <a:latin typeface="Arial"/>
                <a:cs typeface="Arial"/>
              </a:rPr>
              <a:t>no </a:t>
            </a:r>
            <a:r>
              <a:rPr sz="1800" spc="-10" dirty="0">
                <a:latin typeface="Arial"/>
                <a:cs typeface="Arial"/>
              </a:rPr>
              <a:t>líquido  </a:t>
            </a:r>
            <a:r>
              <a:rPr sz="1800" spc="-5" dirty="0">
                <a:latin typeface="Arial"/>
                <a:cs typeface="Arial"/>
              </a:rPr>
              <a:t>extra-celular.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5282055-B829-4997-AD6D-3960EEC1C79B}"/>
              </a:ext>
            </a:extLst>
          </p:cNvPr>
          <p:cNvSpPr txBox="1">
            <a:spLocks/>
          </p:cNvSpPr>
          <p:nvPr/>
        </p:nvSpPr>
        <p:spPr bwMode="auto">
          <a:xfrm>
            <a:off x="247679" y="185859"/>
            <a:ext cx="8891047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pt-BR" sz="4400" b="1" spc="-5">
                <a:latin typeface="Verdana"/>
                <a:cs typeface="Verdana"/>
              </a:rPr>
              <a:t>PRINCIPAIS</a:t>
            </a:r>
            <a:r>
              <a:rPr lang="pt-BR" sz="4400" b="1" spc="-25">
                <a:latin typeface="Verdana"/>
                <a:cs typeface="Verdana"/>
              </a:rPr>
              <a:t> </a:t>
            </a:r>
            <a:r>
              <a:rPr lang="pt-BR" sz="4400" b="1" spc="-5">
                <a:latin typeface="Verdana"/>
                <a:cs typeface="Verdana"/>
              </a:rPr>
              <a:t>HORMÔNIOS</a:t>
            </a:r>
            <a:endParaRPr lang="pt-BR" sz="4400" b="1" spc="-5" dirty="0">
              <a:latin typeface="Verdana"/>
              <a:cs typeface="Verdana"/>
            </a:endParaRPr>
          </a:p>
        </p:txBody>
      </p:sp>
      <p:pic>
        <p:nvPicPr>
          <p:cNvPr id="13314" name="Picture 2" descr="Tireoide: funções, anatomia e problemas - Toda Matéria">
            <a:extLst>
              <a:ext uri="{FF2B5EF4-FFF2-40B4-BE49-F238E27FC236}">
                <a16:creationId xmlns:a16="http://schemas.microsoft.com/office/drawing/2014/main" id="{02C03AD8-770E-43A5-AE43-2009040D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73" y="3624154"/>
            <a:ext cx="4533342" cy="30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292" y="1248409"/>
            <a:ext cx="24587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Ilhotas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de Langerhans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Pâncreas</a:t>
            </a:r>
            <a:endParaRPr sz="1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1460" y="1248409"/>
            <a:ext cx="62045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 Insulina</a:t>
            </a:r>
            <a:r>
              <a:rPr sz="1800" spc="-5" dirty="0">
                <a:latin typeface="Arial"/>
                <a:cs typeface="Arial"/>
              </a:rPr>
              <a:t>: promove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entrada de </a:t>
            </a:r>
            <a:r>
              <a:rPr sz="1800" spc="-10" dirty="0">
                <a:latin typeface="Arial"/>
                <a:cs typeface="Arial"/>
              </a:rPr>
              <a:t>glicose na </a:t>
            </a:r>
            <a:r>
              <a:rPr sz="1800" spc="-5" dirty="0">
                <a:latin typeface="Arial"/>
                <a:cs typeface="Arial"/>
              </a:rPr>
              <a:t>maioria </a:t>
            </a:r>
            <a:r>
              <a:rPr sz="1800" spc="-10" dirty="0">
                <a:latin typeface="Arial"/>
                <a:cs typeface="Arial"/>
              </a:rPr>
              <a:t>das  células </a:t>
            </a:r>
            <a:r>
              <a:rPr sz="1800" spc="-5" dirty="0">
                <a:latin typeface="Arial"/>
                <a:cs typeface="Arial"/>
              </a:rPr>
              <a:t>do </a:t>
            </a:r>
            <a:r>
              <a:rPr sz="1800" spc="-10" dirty="0">
                <a:latin typeface="Arial"/>
                <a:cs typeface="Arial"/>
              </a:rPr>
              <a:t>corpo, controlando, dessa </a:t>
            </a:r>
            <a:r>
              <a:rPr sz="1800" spc="-5" dirty="0">
                <a:latin typeface="Arial"/>
                <a:cs typeface="Arial"/>
              </a:rPr>
              <a:t>maneira, </a:t>
            </a:r>
            <a:r>
              <a:rPr sz="1800" dirty="0">
                <a:latin typeface="Arial"/>
                <a:cs typeface="Arial"/>
              </a:rPr>
              <a:t>o  </a:t>
            </a:r>
            <a:r>
              <a:rPr sz="1800" spc="-10" dirty="0">
                <a:latin typeface="Arial"/>
                <a:cs typeface="Arial"/>
              </a:rPr>
              <a:t>metabolismo da </a:t>
            </a:r>
            <a:r>
              <a:rPr sz="1800" spc="-5" dirty="0">
                <a:latin typeface="Arial"/>
                <a:cs typeface="Arial"/>
              </a:rPr>
              <a:t>maioria </a:t>
            </a:r>
            <a:r>
              <a:rPr sz="1800" spc="-10" dirty="0">
                <a:latin typeface="Arial"/>
                <a:cs typeface="Arial"/>
              </a:rPr>
              <a:t>dos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carboidratos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1460" y="2345690"/>
            <a:ext cx="6205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  <a:tabLst>
                <a:tab pos="353695" algn="l"/>
              </a:tabLst>
            </a:pPr>
            <a:r>
              <a:rPr sz="1800" b="1" spc="-5" dirty="0">
                <a:latin typeface="Arial"/>
                <a:cs typeface="Arial"/>
              </a:rPr>
              <a:t>1.	</a:t>
            </a:r>
            <a:r>
              <a:rPr sz="1800" b="1" dirty="0">
                <a:latin typeface="Arial"/>
                <a:cs typeface="Arial"/>
              </a:rPr>
              <a:t>Glucagon: </a:t>
            </a:r>
            <a:r>
              <a:rPr sz="1800" spc="-5" dirty="0">
                <a:latin typeface="Arial"/>
                <a:cs typeface="Arial"/>
              </a:rPr>
              <a:t>aumenta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liberação hepática de glicose nos  líquidos </a:t>
            </a:r>
            <a:r>
              <a:rPr sz="1800" spc="-5" dirty="0">
                <a:latin typeface="Arial"/>
                <a:cs typeface="Arial"/>
              </a:rPr>
              <a:t>corporais circulantes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6666F79-8D0E-4A58-8525-7CE72CD1B085}"/>
              </a:ext>
            </a:extLst>
          </p:cNvPr>
          <p:cNvSpPr txBox="1">
            <a:spLocks/>
          </p:cNvSpPr>
          <p:nvPr/>
        </p:nvSpPr>
        <p:spPr bwMode="auto">
          <a:xfrm>
            <a:off x="247679" y="185859"/>
            <a:ext cx="8891047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pt-BR" sz="4400" b="1" spc="-5">
                <a:latin typeface="Verdana"/>
                <a:cs typeface="Verdana"/>
              </a:rPr>
              <a:t>PRINCIPAIS</a:t>
            </a:r>
            <a:r>
              <a:rPr lang="pt-BR" sz="4400" b="1" spc="-25">
                <a:latin typeface="Verdana"/>
                <a:cs typeface="Verdana"/>
              </a:rPr>
              <a:t> </a:t>
            </a:r>
            <a:r>
              <a:rPr lang="pt-BR" sz="4400" b="1" spc="-5">
                <a:latin typeface="Verdana"/>
                <a:cs typeface="Verdana"/>
              </a:rPr>
              <a:t>HORMÔNIOS</a:t>
            </a:r>
            <a:endParaRPr lang="pt-BR" sz="4400" b="1" spc="-5" dirty="0">
              <a:latin typeface="Verdana"/>
              <a:cs typeface="Verdana"/>
            </a:endParaRPr>
          </a:p>
        </p:txBody>
      </p:sp>
      <p:pic>
        <p:nvPicPr>
          <p:cNvPr id="14338" name="Picture 2" descr="Pâncreas - Só Biologia">
            <a:extLst>
              <a:ext uri="{FF2B5EF4-FFF2-40B4-BE49-F238E27FC236}">
                <a16:creationId xmlns:a16="http://schemas.microsoft.com/office/drawing/2014/main" id="{E41258CE-2E73-4631-ABF6-798F19DC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2" y="3068960"/>
            <a:ext cx="5201437" cy="36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3900" y="939800"/>
            <a:ext cx="3340100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3263" y="1717217"/>
            <a:ext cx="311912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latin typeface="Times New Roman"/>
                <a:cs typeface="Times New Roman"/>
              </a:rPr>
              <a:t>O </a:t>
            </a:r>
            <a:r>
              <a:rPr sz="2000" b="1" dirty="0">
                <a:latin typeface="Times New Roman"/>
                <a:cs typeface="Times New Roman"/>
              </a:rPr>
              <a:t>sistema </a:t>
            </a:r>
            <a:r>
              <a:rPr sz="2000" b="1" spc="-15" dirty="0">
                <a:latin typeface="Times New Roman"/>
                <a:cs typeface="Times New Roman"/>
              </a:rPr>
              <a:t>endócrino </a:t>
            </a:r>
            <a:r>
              <a:rPr sz="2000" spc="-55" dirty="0">
                <a:latin typeface="Times New Roman"/>
                <a:cs typeface="Times New Roman"/>
              </a:rPr>
              <a:t>é </a:t>
            </a:r>
            <a:r>
              <a:rPr sz="2000" spc="20" dirty="0">
                <a:latin typeface="Times New Roman"/>
                <a:cs typeface="Times New Roman"/>
              </a:rPr>
              <a:t>o  </a:t>
            </a:r>
            <a:r>
              <a:rPr sz="2000" spc="-60" dirty="0">
                <a:latin typeface="Times New Roman"/>
                <a:cs typeface="Times New Roman"/>
              </a:rPr>
              <a:t>sistema </a:t>
            </a:r>
            <a:r>
              <a:rPr sz="2000" spc="-30" dirty="0">
                <a:latin typeface="Times New Roman"/>
                <a:cs typeface="Times New Roman"/>
              </a:rPr>
              <a:t>de </a:t>
            </a:r>
            <a:r>
              <a:rPr sz="2000" b="1" spc="10" dirty="0">
                <a:latin typeface="Times New Roman"/>
                <a:cs typeface="Times New Roman"/>
              </a:rPr>
              <a:t>comunicação </a:t>
            </a:r>
            <a:r>
              <a:rPr sz="2000" b="1" spc="-35" dirty="0">
                <a:latin typeface="Times New Roman"/>
                <a:cs typeface="Times New Roman"/>
              </a:rPr>
              <a:t>lenta  </a:t>
            </a:r>
            <a:r>
              <a:rPr sz="2000" spc="10" dirty="0">
                <a:latin typeface="Times New Roman"/>
                <a:cs typeface="Times New Roman"/>
              </a:rPr>
              <a:t>do </a:t>
            </a:r>
            <a:r>
              <a:rPr sz="2000" spc="-40" dirty="0">
                <a:latin typeface="Times New Roman"/>
                <a:cs typeface="Times New Roman"/>
              </a:rPr>
              <a:t>corpo, </a:t>
            </a:r>
            <a:r>
              <a:rPr sz="2000" spc="-20" dirty="0">
                <a:latin typeface="Times New Roman"/>
                <a:cs typeface="Times New Roman"/>
              </a:rPr>
              <a:t>que </a:t>
            </a:r>
            <a:r>
              <a:rPr sz="2000" spc="-30" dirty="0">
                <a:latin typeface="Times New Roman"/>
                <a:cs typeface="Times New Roman"/>
              </a:rPr>
              <a:t>promove </a:t>
            </a:r>
            <a:r>
              <a:rPr sz="2000" spc="-80" dirty="0">
                <a:latin typeface="Times New Roman"/>
                <a:cs typeface="Times New Roman"/>
              </a:rPr>
              <a:t>a  </a:t>
            </a:r>
            <a:r>
              <a:rPr sz="2000" b="1" spc="-15" dirty="0">
                <a:latin typeface="Times New Roman"/>
                <a:cs typeface="Times New Roman"/>
              </a:rPr>
              <a:t>coordenação </a:t>
            </a:r>
            <a:r>
              <a:rPr sz="2000" b="1" spc="-30" dirty="0">
                <a:latin typeface="Times New Roman"/>
                <a:cs typeface="Times New Roman"/>
              </a:rPr>
              <a:t>da </a:t>
            </a:r>
            <a:r>
              <a:rPr sz="2000" b="1" spc="-10" dirty="0">
                <a:latin typeface="Times New Roman"/>
                <a:cs typeface="Times New Roman"/>
              </a:rPr>
              <a:t>função  </a:t>
            </a:r>
            <a:r>
              <a:rPr sz="2000" b="1" spc="-45" dirty="0">
                <a:latin typeface="Times New Roman"/>
                <a:cs typeface="Times New Roman"/>
              </a:rPr>
              <a:t>corporal </a:t>
            </a:r>
            <a:r>
              <a:rPr sz="2000" spc="-5" dirty="0">
                <a:latin typeface="Times New Roman"/>
                <a:cs typeface="Times New Roman"/>
              </a:rPr>
              <a:t>por </a:t>
            </a:r>
            <a:r>
              <a:rPr sz="2000" spc="-50" dirty="0">
                <a:latin typeface="Times New Roman"/>
                <a:cs typeface="Times New Roman"/>
              </a:rPr>
              <a:t>meio </a:t>
            </a:r>
            <a:r>
              <a:rPr sz="2000" spc="-40" dirty="0">
                <a:latin typeface="Times New Roman"/>
                <a:cs typeface="Times New Roman"/>
              </a:rPr>
              <a:t>da </a:t>
            </a:r>
            <a:r>
              <a:rPr sz="2000" spc="-50" dirty="0">
                <a:latin typeface="Times New Roman"/>
                <a:cs typeface="Times New Roman"/>
              </a:rPr>
              <a:t>síntese </a:t>
            </a:r>
            <a:r>
              <a:rPr sz="2000" spc="-55" dirty="0">
                <a:latin typeface="Times New Roman"/>
                <a:cs typeface="Times New Roman"/>
              </a:rPr>
              <a:t>e  </a:t>
            </a:r>
            <a:r>
              <a:rPr sz="2000" spc="-50" dirty="0">
                <a:latin typeface="Times New Roman"/>
                <a:cs typeface="Times New Roman"/>
              </a:rPr>
              <a:t>liberação </a:t>
            </a:r>
            <a:r>
              <a:rPr sz="2000" spc="-30" dirty="0">
                <a:latin typeface="Times New Roman"/>
                <a:cs typeface="Times New Roman"/>
              </a:rPr>
              <a:t>de </a:t>
            </a:r>
            <a:r>
              <a:rPr sz="2000" spc="-55" dirty="0">
                <a:latin typeface="Times New Roman"/>
                <a:cs typeface="Times New Roman"/>
              </a:rPr>
              <a:t>moléculas  </a:t>
            </a:r>
            <a:r>
              <a:rPr sz="2000" spc="-40" dirty="0">
                <a:latin typeface="Times New Roman"/>
                <a:cs typeface="Times New Roman"/>
              </a:rPr>
              <a:t>reguladoras </a:t>
            </a:r>
            <a:r>
              <a:rPr sz="2000" spc="5" dirty="0">
                <a:latin typeface="Times New Roman"/>
                <a:cs typeface="Times New Roman"/>
              </a:rPr>
              <a:t>no </a:t>
            </a:r>
            <a:r>
              <a:rPr sz="2000" spc="-65" dirty="0">
                <a:latin typeface="Times New Roman"/>
                <a:cs typeface="Times New Roman"/>
              </a:rPr>
              <a:t>sangue, </a:t>
            </a:r>
            <a:r>
              <a:rPr sz="2000" b="1" dirty="0">
                <a:latin typeface="Times New Roman"/>
                <a:cs typeface="Times New Roman"/>
              </a:rPr>
              <a:t>os  </a:t>
            </a:r>
            <a:r>
              <a:rPr sz="2000" b="1" spc="-5" dirty="0">
                <a:latin typeface="Times New Roman"/>
                <a:cs typeface="Times New Roman"/>
              </a:rPr>
              <a:t>hormônios.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1142" y="810005"/>
            <a:ext cx="2110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5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800" b="1" spc="15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b="1" spc="375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Ç</a:t>
            </a:r>
            <a:r>
              <a:rPr sz="2800" b="1" spc="-200" dirty="0">
                <a:solidFill>
                  <a:srgbClr val="C00000"/>
                </a:solidFill>
                <a:latin typeface="Times New Roman"/>
                <a:cs typeface="Times New Roman"/>
              </a:rPr>
              <a:t>Ã</a:t>
            </a:r>
            <a:r>
              <a:rPr sz="28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986" y="4894668"/>
            <a:ext cx="3549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Onde </a:t>
            </a:r>
            <a:r>
              <a:rPr sz="18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os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hormônios 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são</a:t>
            </a:r>
            <a:r>
              <a:rPr sz="1800" b="1" spc="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produzidos?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02760"/>
              </p:ext>
            </p:extLst>
          </p:nvPr>
        </p:nvGraphicFramePr>
        <p:xfrm>
          <a:off x="1700529" y="1282764"/>
          <a:ext cx="7315200" cy="19013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919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  <a:spcBef>
                          <a:spcPts val="20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Ovários</a:t>
                      </a:r>
                      <a:endParaRPr sz="1800" b="1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989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989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Estrogênios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: estimulam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desenvolvimento dos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órgão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97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sexuais femininos, das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mamas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 várias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características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sexuais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secundárias.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5095" marB="0"/>
                </a:tc>
                <a:tc>
                  <a:txBody>
                    <a:bodyPr/>
                    <a:lstStyle/>
                    <a:p>
                      <a:pPr marL="74930" marR="24130" algn="just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Progesterona: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estimula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secreção do “leite uterino”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pelas glãndulas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endometriasi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útero; ajuda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promover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desenvolvimento do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aparelho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secretor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mamas.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250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09980F2E-AD4A-434C-91AF-6152733C4FB8}"/>
              </a:ext>
            </a:extLst>
          </p:cNvPr>
          <p:cNvSpPr txBox="1">
            <a:spLocks/>
          </p:cNvSpPr>
          <p:nvPr/>
        </p:nvSpPr>
        <p:spPr bwMode="auto">
          <a:xfrm>
            <a:off x="247679" y="185859"/>
            <a:ext cx="8891047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pt-BR" sz="4400" b="1" spc="-5">
                <a:latin typeface="Verdana"/>
                <a:cs typeface="Verdana"/>
              </a:rPr>
              <a:t>PRINCIPAIS</a:t>
            </a:r>
            <a:r>
              <a:rPr lang="pt-BR" sz="4400" b="1" spc="-25">
                <a:latin typeface="Verdana"/>
                <a:cs typeface="Verdana"/>
              </a:rPr>
              <a:t> </a:t>
            </a:r>
            <a:r>
              <a:rPr lang="pt-BR" sz="4400" b="1" spc="-5">
                <a:latin typeface="Verdana"/>
                <a:cs typeface="Verdana"/>
              </a:rPr>
              <a:t>HORMÔNIOS</a:t>
            </a:r>
            <a:endParaRPr lang="pt-BR" sz="4400" b="1" spc="-5" dirty="0">
              <a:latin typeface="Verdana"/>
              <a:cs typeface="Verdana"/>
            </a:endParaRPr>
          </a:p>
        </p:txBody>
      </p:sp>
      <p:pic>
        <p:nvPicPr>
          <p:cNvPr id="16386" name="Picture 2" descr="Sistemas humanos - Sistema Reprodutor: 2. Aparelho Reprodutor Feminino">
            <a:extLst>
              <a:ext uri="{FF2B5EF4-FFF2-40B4-BE49-F238E27FC236}">
                <a16:creationId xmlns:a16="http://schemas.microsoft.com/office/drawing/2014/main" id="{D554435D-3834-4ACE-9CDB-758EE47E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9975"/>
            <a:ext cx="37147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06219" y="1230629"/>
            <a:ext cx="11215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Testículos</a:t>
            </a:r>
            <a:endParaRPr sz="1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1460" y="1248409"/>
            <a:ext cx="62058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 Testosterona: </a:t>
            </a:r>
            <a:r>
              <a:rPr sz="1800" spc="-5" dirty="0">
                <a:latin typeface="Arial"/>
                <a:cs typeface="Arial"/>
              </a:rPr>
              <a:t>estimula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desenvolvimento </a:t>
            </a:r>
            <a:r>
              <a:rPr sz="1800" spc="-10" dirty="0">
                <a:latin typeface="Arial"/>
                <a:cs typeface="Arial"/>
              </a:rPr>
              <a:t>dos órgãos  sexuais </a:t>
            </a:r>
            <a:r>
              <a:rPr sz="1800" spc="-5" dirty="0">
                <a:latin typeface="Arial"/>
                <a:cs typeface="Arial"/>
              </a:rPr>
              <a:t>masculinos; promove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desenvolvimento </a:t>
            </a:r>
            <a:r>
              <a:rPr sz="1800" spc="-5" dirty="0">
                <a:latin typeface="Arial"/>
                <a:cs typeface="Arial"/>
              </a:rPr>
              <a:t>das  características </a:t>
            </a:r>
            <a:r>
              <a:rPr sz="1800" spc="-10" dirty="0">
                <a:latin typeface="Arial"/>
                <a:cs typeface="Arial"/>
              </a:rPr>
              <a:t>sexuais </a:t>
            </a:r>
            <a:r>
              <a:rPr sz="1800" spc="-5" dirty="0">
                <a:latin typeface="Arial"/>
                <a:cs typeface="Arial"/>
              </a:rPr>
              <a:t>secundárias no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homem.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C236E0C-9314-49F7-A370-299E5604C2A5}"/>
              </a:ext>
            </a:extLst>
          </p:cNvPr>
          <p:cNvSpPr txBox="1">
            <a:spLocks/>
          </p:cNvSpPr>
          <p:nvPr/>
        </p:nvSpPr>
        <p:spPr bwMode="auto">
          <a:xfrm>
            <a:off x="247679" y="185859"/>
            <a:ext cx="8891047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pt-BR" sz="4400" b="1" spc="-5">
                <a:latin typeface="Verdana"/>
                <a:cs typeface="Verdana"/>
              </a:rPr>
              <a:t>PRINCIPAIS</a:t>
            </a:r>
            <a:r>
              <a:rPr lang="pt-BR" sz="4400" b="1" spc="-25">
                <a:latin typeface="Verdana"/>
                <a:cs typeface="Verdana"/>
              </a:rPr>
              <a:t> </a:t>
            </a:r>
            <a:r>
              <a:rPr lang="pt-BR" sz="4400" b="1" spc="-5">
                <a:latin typeface="Verdana"/>
                <a:cs typeface="Verdana"/>
              </a:rPr>
              <a:t>HORMÔNIOS</a:t>
            </a:r>
            <a:endParaRPr lang="pt-BR" sz="4400" b="1" spc="-5" dirty="0">
              <a:latin typeface="Verdana"/>
              <a:cs typeface="Verdana"/>
            </a:endParaRPr>
          </a:p>
        </p:txBody>
      </p:sp>
      <p:pic>
        <p:nvPicPr>
          <p:cNvPr id="17410" name="Picture 2" descr="BioCiencia: O homem reprodutor">
            <a:extLst>
              <a:ext uri="{FF2B5EF4-FFF2-40B4-BE49-F238E27FC236}">
                <a16:creationId xmlns:a16="http://schemas.microsoft.com/office/drawing/2014/main" id="{C40C4F25-E477-49A9-8FD6-9190918F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58" y="2469387"/>
            <a:ext cx="6854687" cy="394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76960" y="1230629"/>
            <a:ext cx="14788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ar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reó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endParaRPr sz="1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1460" y="1248409"/>
            <a:ext cx="6205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 Paratormônio: </a:t>
            </a:r>
            <a:r>
              <a:rPr sz="1800" spc="-5" dirty="0">
                <a:latin typeface="Arial"/>
                <a:cs typeface="Arial"/>
              </a:rPr>
              <a:t>controla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concentração de íons </a:t>
            </a:r>
            <a:r>
              <a:rPr sz="1800" spc="-10" dirty="0">
                <a:latin typeface="Arial"/>
                <a:cs typeface="Arial"/>
              </a:rPr>
              <a:t>cálcio no  líquido extracelular </a:t>
            </a:r>
            <a:r>
              <a:rPr sz="1800" spc="-5" dirty="0">
                <a:latin typeface="Arial"/>
                <a:cs typeface="Arial"/>
              </a:rPr>
              <a:t>ao controlar </a:t>
            </a:r>
            <a:r>
              <a:rPr sz="1800" dirty="0">
                <a:latin typeface="Arial"/>
                <a:cs typeface="Arial"/>
              </a:rPr>
              <a:t>(a) a </a:t>
            </a:r>
            <a:r>
              <a:rPr sz="1800" spc="-5" dirty="0">
                <a:latin typeface="Arial"/>
                <a:cs typeface="Arial"/>
              </a:rPr>
              <a:t>absorção intestinal  </a:t>
            </a:r>
            <a:r>
              <a:rPr sz="1800" spc="-10" dirty="0">
                <a:latin typeface="Arial"/>
                <a:cs typeface="Arial"/>
              </a:rPr>
              <a:t>de cálcio </a:t>
            </a:r>
            <a:r>
              <a:rPr sz="1800" dirty="0">
                <a:latin typeface="Arial"/>
                <a:cs typeface="Arial"/>
              </a:rPr>
              <a:t>(b) a </a:t>
            </a:r>
            <a:r>
              <a:rPr sz="1800" spc="-10" dirty="0">
                <a:latin typeface="Arial"/>
                <a:cs typeface="Arial"/>
              </a:rPr>
              <a:t>excreção </a:t>
            </a:r>
            <a:r>
              <a:rPr sz="1800" spc="-5" dirty="0">
                <a:latin typeface="Arial"/>
                <a:cs typeface="Arial"/>
              </a:rPr>
              <a:t>de cálcio </a:t>
            </a:r>
            <a:r>
              <a:rPr sz="1800" spc="-10" dirty="0">
                <a:latin typeface="Arial"/>
                <a:cs typeface="Arial"/>
              </a:rPr>
              <a:t>pelos </a:t>
            </a:r>
            <a:r>
              <a:rPr sz="1800" spc="-5" dirty="0">
                <a:latin typeface="Arial"/>
                <a:cs typeface="Arial"/>
              </a:rPr>
              <a:t>rins </a:t>
            </a:r>
            <a:r>
              <a:rPr sz="1800" dirty="0">
                <a:latin typeface="Arial"/>
                <a:cs typeface="Arial"/>
              </a:rPr>
              <a:t>e (c) a  </a:t>
            </a:r>
            <a:r>
              <a:rPr sz="1800" spc="-10" dirty="0">
                <a:latin typeface="Arial"/>
                <a:cs typeface="Arial"/>
              </a:rPr>
              <a:t>liberação </a:t>
            </a:r>
            <a:r>
              <a:rPr sz="1800" spc="-5" dirty="0">
                <a:latin typeface="Arial"/>
                <a:cs typeface="Arial"/>
              </a:rPr>
              <a:t>de cálcio </a:t>
            </a:r>
            <a:r>
              <a:rPr sz="1800" spc="-10" dirty="0">
                <a:latin typeface="Arial"/>
                <a:cs typeface="Arial"/>
              </a:rPr>
              <a:t>dos</a:t>
            </a:r>
            <a:r>
              <a:rPr sz="1800" spc="-5" dirty="0">
                <a:latin typeface="Arial"/>
                <a:cs typeface="Arial"/>
              </a:rPr>
              <a:t> ossos.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533014B-D42B-45E3-9107-2EF1EEFD6E2F}"/>
              </a:ext>
            </a:extLst>
          </p:cNvPr>
          <p:cNvSpPr txBox="1">
            <a:spLocks/>
          </p:cNvSpPr>
          <p:nvPr/>
        </p:nvSpPr>
        <p:spPr bwMode="auto">
          <a:xfrm>
            <a:off x="247679" y="185859"/>
            <a:ext cx="8891047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pt-BR" sz="4400" b="1" spc="-5">
                <a:latin typeface="Verdana"/>
                <a:cs typeface="Verdana"/>
              </a:rPr>
              <a:t>PRINCIPAIS</a:t>
            </a:r>
            <a:r>
              <a:rPr lang="pt-BR" sz="4400" b="1" spc="-25">
                <a:latin typeface="Verdana"/>
                <a:cs typeface="Verdana"/>
              </a:rPr>
              <a:t> </a:t>
            </a:r>
            <a:r>
              <a:rPr lang="pt-BR" sz="4400" b="1" spc="-5">
                <a:latin typeface="Verdana"/>
                <a:cs typeface="Verdana"/>
              </a:rPr>
              <a:t>HORMÔNIOS</a:t>
            </a:r>
            <a:endParaRPr lang="pt-BR" sz="4400" b="1" spc="-5" dirty="0">
              <a:latin typeface="Verdana"/>
              <a:cs typeface="Verdana"/>
            </a:endParaRPr>
          </a:p>
        </p:txBody>
      </p:sp>
      <p:pic>
        <p:nvPicPr>
          <p:cNvPr id="18434" name="Picture 2" descr="Resultado de imagem para imagens sobre paratireoide | Tireoide ...">
            <a:extLst>
              <a:ext uri="{FF2B5EF4-FFF2-40B4-BE49-F238E27FC236}">
                <a16:creationId xmlns:a16="http://schemas.microsoft.com/office/drawing/2014/main" id="{A98DC859-F92C-46F9-AA30-71647C91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299"/>
            <a:ext cx="4936749" cy="32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03648" y="1230629"/>
            <a:ext cx="11585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ace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91460" y="1248409"/>
            <a:ext cx="62058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Gonadotropina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coriônica humana: </a:t>
            </a:r>
            <a:r>
              <a:rPr sz="1800" spc="-5" dirty="0">
                <a:latin typeface="Arial"/>
                <a:cs typeface="Arial"/>
              </a:rPr>
              <a:t>promove </a:t>
            </a:r>
            <a:r>
              <a:rPr sz="1800" dirty="0">
                <a:latin typeface="Arial"/>
                <a:cs typeface="Arial"/>
              </a:rPr>
              <a:t>o  </a:t>
            </a:r>
            <a:r>
              <a:rPr sz="1800" spc="-5" dirty="0">
                <a:latin typeface="Arial"/>
                <a:cs typeface="Arial"/>
              </a:rPr>
              <a:t>crescimento do </a:t>
            </a:r>
            <a:r>
              <a:rPr sz="1800" spc="-10" dirty="0">
                <a:latin typeface="Arial"/>
                <a:cs typeface="Arial"/>
              </a:rPr>
              <a:t>corpo </a:t>
            </a:r>
            <a:r>
              <a:rPr sz="1800" spc="-5" dirty="0">
                <a:latin typeface="Arial"/>
                <a:cs typeface="Arial"/>
              </a:rPr>
              <a:t>lúteo </a:t>
            </a:r>
            <a:r>
              <a:rPr sz="1800" dirty="0">
                <a:latin typeface="Arial"/>
                <a:cs typeface="Arial"/>
              </a:rPr>
              <a:t>e a </a:t>
            </a:r>
            <a:r>
              <a:rPr sz="1800" spc="-5" dirty="0">
                <a:latin typeface="Arial"/>
                <a:cs typeface="Arial"/>
              </a:rPr>
              <a:t>secreção de </a:t>
            </a:r>
            <a:r>
              <a:rPr sz="1800" spc="-10" dirty="0">
                <a:latin typeface="Arial"/>
                <a:cs typeface="Arial"/>
              </a:rPr>
              <a:t>estrogênios 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de progesterona pelo </a:t>
            </a:r>
            <a:r>
              <a:rPr sz="1800" spc="-5" dirty="0">
                <a:latin typeface="Arial"/>
                <a:cs typeface="Arial"/>
              </a:rPr>
              <a:t>corpo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lúteo.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1460" y="2345690"/>
            <a:ext cx="620649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6350" indent="-34163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 Estrogênios</a:t>
            </a:r>
            <a:r>
              <a:rPr sz="1800" spc="-5" dirty="0">
                <a:latin typeface="Arial"/>
                <a:cs typeface="Arial"/>
              </a:rPr>
              <a:t>: promovem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crescimento </a:t>
            </a:r>
            <a:r>
              <a:rPr sz="1800" spc="-10" dirty="0">
                <a:latin typeface="Arial"/>
                <a:cs typeface="Arial"/>
              </a:rPr>
              <a:t>dos órgão  sexuais </a:t>
            </a:r>
            <a:r>
              <a:rPr sz="1800" spc="-5" dirty="0">
                <a:latin typeface="Arial"/>
                <a:cs typeface="Arial"/>
              </a:rPr>
              <a:t>da mãe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alguns </a:t>
            </a:r>
            <a:r>
              <a:rPr sz="1800" spc="-5" dirty="0">
                <a:latin typeface="Arial"/>
                <a:cs typeface="Arial"/>
              </a:rPr>
              <a:t>tecidos </a:t>
            </a:r>
            <a:r>
              <a:rPr sz="1800" spc="-10" dirty="0">
                <a:latin typeface="Arial"/>
                <a:cs typeface="Arial"/>
              </a:rPr>
              <a:t>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feto.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353695" marR="5080" indent="-34163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1. Progesterona</a:t>
            </a:r>
            <a:r>
              <a:rPr sz="1800" spc="-5" dirty="0">
                <a:latin typeface="Arial"/>
                <a:cs typeface="Arial"/>
              </a:rPr>
              <a:t>: promove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desenvolvimento especial do  </a:t>
            </a:r>
            <a:r>
              <a:rPr sz="1800" spc="-5" dirty="0">
                <a:latin typeface="Arial"/>
                <a:cs typeface="Arial"/>
              </a:rPr>
              <a:t>endométrio uterino antes </a:t>
            </a:r>
            <a:r>
              <a:rPr sz="1800" spc="-10" dirty="0">
                <a:latin typeface="Arial"/>
                <a:cs typeface="Arial"/>
              </a:rPr>
              <a:t>da </a:t>
            </a:r>
            <a:r>
              <a:rPr sz="1800" spc="-5" dirty="0">
                <a:latin typeface="Arial"/>
                <a:cs typeface="Arial"/>
              </a:rPr>
              <a:t>implantação do óvulo  fertilizado; promove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desenvolvimento de </a:t>
            </a:r>
            <a:r>
              <a:rPr sz="1800" spc="-10" dirty="0">
                <a:latin typeface="Arial"/>
                <a:cs typeface="Arial"/>
              </a:rPr>
              <a:t>alguns tecidos  do </a:t>
            </a:r>
            <a:r>
              <a:rPr sz="1800" spc="-5" dirty="0">
                <a:latin typeface="Arial"/>
                <a:cs typeface="Arial"/>
              </a:rPr>
              <a:t>feto; </a:t>
            </a:r>
            <a:r>
              <a:rPr sz="1800" spc="-10" dirty="0">
                <a:latin typeface="Arial"/>
                <a:cs typeface="Arial"/>
              </a:rPr>
              <a:t>ajuda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promover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desenvolvimento </a:t>
            </a:r>
            <a:r>
              <a:rPr sz="1800" spc="-5" dirty="0">
                <a:latin typeface="Arial"/>
                <a:cs typeface="Arial"/>
              </a:rPr>
              <a:t>do </a:t>
            </a:r>
            <a:r>
              <a:rPr sz="1800" spc="-10" dirty="0">
                <a:latin typeface="Arial"/>
                <a:cs typeface="Arial"/>
              </a:rPr>
              <a:t>aparelho  </a:t>
            </a:r>
            <a:r>
              <a:rPr sz="1800" spc="-5" dirty="0">
                <a:latin typeface="Arial"/>
                <a:cs typeface="Arial"/>
              </a:rPr>
              <a:t>secretor </a:t>
            </a:r>
            <a:r>
              <a:rPr sz="1800" spc="-10" dirty="0">
                <a:latin typeface="Arial"/>
                <a:cs typeface="Arial"/>
              </a:rPr>
              <a:t>das </a:t>
            </a:r>
            <a:r>
              <a:rPr sz="1800" spc="-5" dirty="0">
                <a:latin typeface="Arial"/>
                <a:cs typeface="Arial"/>
              </a:rPr>
              <a:t>mamas 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mãe.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353695" marR="5080" indent="-34163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1. Somatotropina humana</a:t>
            </a:r>
            <a:r>
              <a:rPr sz="1800" spc="-5" dirty="0">
                <a:latin typeface="Arial"/>
                <a:cs typeface="Arial"/>
              </a:rPr>
              <a:t>: promove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crescimento de  </a:t>
            </a:r>
            <a:r>
              <a:rPr sz="1800" spc="-10" dirty="0">
                <a:latin typeface="Arial"/>
                <a:cs typeface="Arial"/>
              </a:rPr>
              <a:t>alguns </a:t>
            </a:r>
            <a:r>
              <a:rPr sz="1800" spc="-5" dirty="0">
                <a:latin typeface="Arial"/>
                <a:cs typeface="Arial"/>
              </a:rPr>
              <a:t>tecidos fetais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ajuda </a:t>
            </a:r>
            <a:r>
              <a:rPr sz="1800" spc="-5" dirty="0">
                <a:latin typeface="Arial"/>
                <a:cs typeface="Arial"/>
              </a:rPr>
              <a:t>no </a:t>
            </a:r>
            <a:r>
              <a:rPr sz="1800" spc="-10" dirty="0">
                <a:latin typeface="Arial"/>
                <a:cs typeface="Arial"/>
              </a:rPr>
              <a:t>desenvolvimento </a:t>
            </a:r>
            <a:r>
              <a:rPr sz="1800" spc="-5" dirty="0">
                <a:latin typeface="Arial"/>
                <a:cs typeface="Arial"/>
              </a:rPr>
              <a:t>das  mamas da </a:t>
            </a:r>
            <a:r>
              <a:rPr sz="1800" spc="-10" dirty="0">
                <a:latin typeface="Arial"/>
                <a:cs typeface="Arial"/>
              </a:rPr>
              <a:t>mãe.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730E8-7430-4A99-9BF0-ECE95EE7BD9D}"/>
              </a:ext>
            </a:extLst>
          </p:cNvPr>
          <p:cNvSpPr txBox="1">
            <a:spLocks/>
          </p:cNvSpPr>
          <p:nvPr/>
        </p:nvSpPr>
        <p:spPr bwMode="auto">
          <a:xfrm>
            <a:off x="247679" y="185859"/>
            <a:ext cx="8891047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pt-BR" sz="4400" b="1" spc="-5">
                <a:latin typeface="Verdana"/>
                <a:cs typeface="Verdana"/>
              </a:rPr>
              <a:t>PRINCIPAIS</a:t>
            </a:r>
            <a:r>
              <a:rPr lang="pt-BR" sz="4400" b="1" spc="-25">
                <a:latin typeface="Verdana"/>
                <a:cs typeface="Verdana"/>
              </a:rPr>
              <a:t> </a:t>
            </a:r>
            <a:r>
              <a:rPr lang="pt-BR" sz="4400" b="1" spc="-5">
                <a:latin typeface="Verdana"/>
                <a:cs typeface="Verdana"/>
              </a:rPr>
              <a:t>HORMÔNIOS</a:t>
            </a:r>
            <a:endParaRPr lang="pt-BR" sz="4400" b="1" spc="-5" dirty="0">
              <a:latin typeface="Verdana"/>
              <a:cs typeface="Verdana"/>
            </a:endParaRPr>
          </a:p>
        </p:txBody>
      </p:sp>
      <p:pic>
        <p:nvPicPr>
          <p:cNvPr id="20482" name="Picture 2" descr="Placenta – Wikipédia, a enciclopédia livre">
            <a:extLst>
              <a:ext uri="{FF2B5EF4-FFF2-40B4-BE49-F238E27FC236}">
                <a16:creationId xmlns:a16="http://schemas.microsoft.com/office/drawing/2014/main" id="{6DB7FC73-CAAD-4E54-9DFD-6B84D87B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4" y="4029395"/>
            <a:ext cx="241614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n em Infográficos - Síndrome do Ovário Policístico">
            <a:extLst>
              <a:ext uri="{FF2B5EF4-FFF2-40B4-BE49-F238E27FC236}">
                <a16:creationId xmlns:a16="http://schemas.microsoft.com/office/drawing/2014/main" id="{EE4FFE5F-0614-4DBD-95DF-EFDF4820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B17A2C0-7D65-49EF-A63A-563096A28397}"/>
              </a:ext>
            </a:extLst>
          </p:cNvPr>
          <p:cNvSpPr/>
          <p:nvPr/>
        </p:nvSpPr>
        <p:spPr>
          <a:xfrm>
            <a:off x="6660232" y="5733256"/>
            <a:ext cx="936104" cy="9361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1628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5251" y="0"/>
            <a:ext cx="567349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algn="ctr"/>
            <a:r>
              <a:rPr lang="en-US" sz="6000"/>
              <a:t>Bem vindos ao mundo da</a:t>
            </a:r>
            <a:endParaRPr lang="pt-BR" sz="6000" b="1"/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671638" y="5664200"/>
            <a:ext cx="8229600" cy="4389438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sz="4000"/>
              <a:t>Tenham um ótimo dia !!!</a:t>
            </a:r>
            <a:endParaRPr lang="pt-BR" sz="4000"/>
          </a:p>
        </p:txBody>
      </p:sp>
      <p:pic>
        <p:nvPicPr>
          <p:cNvPr id="24580" name="Picture 2" descr="http://www.fucamp.edu.br/wp-content/uploads/2013/01/BI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87588"/>
            <a:ext cx="40322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20" y="1412776"/>
            <a:ext cx="4966889" cy="506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15" algn="just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Times New Roman"/>
                <a:cs typeface="Times New Roman"/>
              </a:rPr>
              <a:t>Glândula</a:t>
            </a:r>
            <a:r>
              <a:rPr sz="1800" spc="-40" dirty="0">
                <a:latin typeface="Times New Roman"/>
                <a:cs typeface="Times New Roman"/>
              </a:rPr>
              <a:t>: </a:t>
            </a:r>
            <a:r>
              <a:rPr sz="1800" spc="-65" dirty="0">
                <a:latin typeface="Times New Roman"/>
                <a:cs typeface="Times New Roman"/>
              </a:rPr>
              <a:t>célula, </a:t>
            </a:r>
            <a:r>
              <a:rPr sz="1800" spc="-30" dirty="0">
                <a:latin typeface="Times New Roman"/>
                <a:cs typeface="Times New Roman"/>
              </a:rPr>
              <a:t>tecido </a:t>
            </a:r>
            <a:r>
              <a:rPr sz="1800" spc="-15" dirty="0">
                <a:latin typeface="Times New Roman"/>
                <a:cs typeface="Times New Roman"/>
              </a:rPr>
              <a:t>ou </a:t>
            </a:r>
            <a:r>
              <a:rPr sz="1800" spc="-30" dirty="0">
                <a:latin typeface="Times New Roman"/>
                <a:cs typeface="Times New Roman"/>
              </a:rPr>
              <a:t>órgão </a:t>
            </a:r>
            <a:r>
              <a:rPr sz="1800" spc="-60" dirty="0">
                <a:latin typeface="Times New Roman"/>
                <a:cs typeface="Times New Roman"/>
              </a:rPr>
              <a:t>cuja </a:t>
            </a:r>
            <a:r>
              <a:rPr sz="1800" spc="-40" dirty="0">
                <a:latin typeface="Times New Roman"/>
                <a:cs typeface="Times New Roman"/>
              </a:rPr>
              <a:t>função </a:t>
            </a:r>
            <a:r>
              <a:rPr sz="1800" spc="-55" dirty="0">
                <a:latin typeface="Times New Roman"/>
                <a:cs typeface="Times New Roman"/>
              </a:rPr>
              <a:t>é </a:t>
            </a:r>
            <a:r>
              <a:rPr sz="1800" spc="-30" dirty="0">
                <a:latin typeface="Times New Roman"/>
                <a:cs typeface="Times New Roman"/>
              </a:rPr>
              <a:t>de </a:t>
            </a:r>
            <a:r>
              <a:rPr sz="1800" spc="-40" dirty="0">
                <a:latin typeface="Times New Roman"/>
                <a:cs typeface="Times New Roman"/>
              </a:rPr>
              <a:t>elaborar </a:t>
            </a:r>
            <a:r>
              <a:rPr sz="1800" spc="-50" dirty="0">
                <a:latin typeface="Times New Roman"/>
                <a:cs typeface="Times New Roman"/>
              </a:rPr>
              <a:t>substâncias  </a:t>
            </a:r>
            <a:r>
              <a:rPr sz="1800" spc="-20" dirty="0">
                <a:latin typeface="Times New Roman"/>
                <a:cs typeface="Times New Roman"/>
              </a:rPr>
              <a:t>que </a:t>
            </a:r>
            <a:r>
              <a:rPr sz="1800" spc="-50" dirty="0">
                <a:latin typeface="Times New Roman"/>
                <a:cs typeface="Times New Roman"/>
              </a:rPr>
              <a:t>são </a:t>
            </a:r>
            <a:r>
              <a:rPr sz="1800" spc="-55" dirty="0">
                <a:latin typeface="Times New Roman"/>
                <a:cs typeface="Times New Roman"/>
              </a:rPr>
              <a:t>secretadas e </a:t>
            </a:r>
            <a:r>
              <a:rPr sz="1800" spc="-35" dirty="0">
                <a:latin typeface="Times New Roman"/>
                <a:cs typeface="Times New Roman"/>
              </a:rPr>
              <a:t>utilizadas </a:t>
            </a:r>
            <a:r>
              <a:rPr sz="1800" spc="-55" dirty="0">
                <a:latin typeface="Times New Roman"/>
                <a:cs typeface="Times New Roman"/>
              </a:rPr>
              <a:t>em </a:t>
            </a:r>
            <a:r>
              <a:rPr sz="1800" spc="-5" dirty="0">
                <a:latin typeface="Times New Roman"/>
                <a:cs typeface="Times New Roman"/>
              </a:rPr>
              <a:t>outra </a:t>
            </a:r>
            <a:r>
              <a:rPr sz="1800" spc="-20" dirty="0">
                <a:latin typeface="Times New Roman"/>
                <a:cs typeface="Times New Roman"/>
              </a:rPr>
              <a:t>parte </a:t>
            </a:r>
            <a:r>
              <a:rPr sz="1800" spc="10" dirty="0">
                <a:latin typeface="Times New Roman"/>
                <a:cs typeface="Times New Roman"/>
              </a:rPr>
              <a:t>do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organismo</a:t>
            </a:r>
            <a:endParaRPr sz="18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35" dirty="0">
                <a:latin typeface="Times New Roman"/>
                <a:cs typeface="Times New Roman"/>
              </a:rPr>
              <a:t>Glândula exócrina: </a:t>
            </a:r>
            <a:r>
              <a:rPr sz="1800" spc="-50" dirty="0">
                <a:latin typeface="Times New Roman"/>
                <a:cs typeface="Times New Roman"/>
              </a:rPr>
              <a:t>secretam </a:t>
            </a:r>
            <a:r>
              <a:rPr sz="1800" dirty="0">
                <a:latin typeface="Times New Roman"/>
                <a:cs typeface="Times New Roman"/>
              </a:rPr>
              <a:t>produtos </a:t>
            </a:r>
            <a:r>
              <a:rPr sz="1800" spc="-55" dirty="0">
                <a:latin typeface="Times New Roman"/>
                <a:cs typeface="Times New Roman"/>
              </a:rPr>
              <a:t>em </a:t>
            </a:r>
            <a:r>
              <a:rPr sz="1800" spc="-5" dirty="0">
                <a:latin typeface="Times New Roman"/>
                <a:cs typeface="Times New Roman"/>
              </a:rPr>
              <a:t>dutos </a:t>
            </a:r>
            <a:r>
              <a:rPr sz="1800" spc="-20" dirty="0">
                <a:latin typeface="Times New Roman"/>
                <a:cs typeface="Times New Roman"/>
              </a:rPr>
              <a:t>que </a:t>
            </a:r>
            <a:r>
              <a:rPr sz="1800" spc="-70" dirty="0">
                <a:latin typeface="Times New Roman"/>
                <a:cs typeface="Times New Roman"/>
              </a:rPr>
              <a:t>se </a:t>
            </a:r>
            <a:r>
              <a:rPr sz="1800" spc="-35" dirty="0">
                <a:latin typeface="Times New Roman"/>
                <a:cs typeface="Times New Roman"/>
              </a:rPr>
              <a:t>abrem </a:t>
            </a:r>
            <a:r>
              <a:rPr sz="1800" spc="-55" dirty="0">
                <a:latin typeface="Times New Roman"/>
                <a:cs typeface="Times New Roman"/>
              </a:rPr>
              <a:t>e  </a:t>
            </a:r>
            <a:r>
              <a:rPr sz="1800" spc="-65" dirty="0">
                <a:latin typeface="Times New Roman"/>
                <a:cs typeface="Times New Roman"/>
              </a:rPr>
              <a:t>cavidades </a:t>
            </a:r>
            <a:r>
              <a:rPr sz="1800" spc="-45" dirty="0">
                <a:latin typeface="Times New Roman"/>
                <a:cs typeface="Times New Roman"/>
              </a:rPr>
              <a:t>corporais, </a:t>
            </a:r>
            <a:r>
              <a:rPr sz="1800" spc="-35" dirty="0">
                <a:latin typeface="Times New Roman"/>
                <a:cs typeface="Times New Roman"/>
              </a:rPr>
              <a:t>luz </a:t>
            </a:r>
            <a:r>
              <a:rPr sz="1800" spc="-30" dirty="0">
                <a:latin typeface="Times New Roman"/>
                <a:cs typeface="Times New Roman"/>
              </a:rPr>
              <a:t>de </a:t>
            </a:r>
            <a:r>
              <a:rPr sz="1800" spc="-10" dirty="0">
                <a:latin typeface="Times New Roman"/>
                <a:cs typeface="Times New Roman"/>
              </a:rPr>
              <a:t>um </a:t>
            </a:r>
            <a:r>
              <a:rPr sz="1800" spc="-30" dirty="0">
                <a:latin typeface="Times New Roman"/>
                <a:cs typeface="Times New Roman"/>
              </a:rPr>
              <a:t>órgão </a:t>
            </a:r>
            <a:r>
              <a:rPr sz="1800" spc="-15" dirty="0">
                <a:latin typeface="Times New Roman"/>
                <a:cs typeface="Times New Roman"/>
              </a:rPr>
              <a:t>ou </a:t>
            </a:r>
            <a:r>
              <a:rPr sz="1800" spc="-40" dirty="0">
                <a:latin typeface="Times New Roman"/>
                <a:cs typeface="Times New Roman"/>
              </a:rPr>
              <a:t>na </a:t>
            </a:r>
            <a:r>
              <a:rPr sz="1800" spc="-50" dirty="0">
                <a:latin typeface="Times New Roman"/>
                <a:cs typeface="Times New Roman"/>
              </a:rPr>
              <a:t>superfície </a:t>
            </a:r>
            <a:r>
              <a:rPr sz="1800" spc="-45" dirty="0">
                <a:latin typeface="Times New Roman"/>
                <a:cs typeface="Times New Roman"/>
              </a:rPr>
              <a:t>externa </a:t>
            </a:r>
            <a:r>
              <a:rPr sz="1800" spc="10" dirty="0">
                <a:latin typeface="Times New Roman"/>
                <a:cs typeface="Times New Roman"/>
              </a:rPr>
              <a:t>do </a:t>
            </a:r>
            <a:r>
              <a:rPr sz="1800" spc="-40" dirty="0">
                <a:latin typeface="Times New Roman"/>
                <a:cs typeface="Times New Roman"/>
              </a:rPr>
              <a:t>corpo.  </a:t>
            </a:r>
            <a:r>
              <a:rPr sz="1800" spc="-65" dirty="0">
                <a:latin typeface="Times New Roman"/>
                <a:cs typeface="Times New Roman"/>
              </a:rPr>
              <a:t>Ex.: </a:t>
            </a:r>
            <a:r>
              <a:rPr sz="1800" spc="-50" dirty="0">
                <a:latin typeface="Times New Roman"/>
                <a:cs typeface="Times New Roman"/>
              </a:rPr>
              <a:t>glândula </a:t>
            </a:r>
            <a:r>
              <a:rPr sz="1800" spc="-30" dirty="0">
                <a:latin typeface="Times New Roman"/>
                <a:cs typeface="Times New Roman"/>
              </a:rPr>
              <a:t>sudorípara, </a:t>
            </a:r>
            <a:r>
              <a:rPr sz="1800" spc="-50" dirty="0">
                <a:latin typeface="Times New Roman"/>
                <a:cs typeface="Times New Roman"/>
              </a:rPr>
              <a:t>pancreas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40" dirty="0" err="1">
                <a:latin typeface="Times New Roman"/>
                <a:cs typeface="Times New Roman"/>
              </a:rPr>
              <a:t>exócrino</a:t>
            </a:r>
            <a:r>
              <a:rPr lang="en-US" sz="1800" spc="-40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132080" algn="just">
              <a:lnSpc>
                <a:spcPct val="100000"/>
              </a:lnSpc>
            </a:pPr>
            <a:r>
              <a:rPr sz="1800" b="1" spc="-35" dirty="0">
                <a:latin typeface="Times New Roman"/>
                <a:cs typeface="Times New Roman"/>
              </a:rPr>
              <a:t>Glândula </a:t>
            </a:r>
            <a:r>
              <a:rPr sz="1800" b="1" spc="-30" dirty="0">
                <a:latin typeface="Times New Roman"/>
                <a:cs typeface="Times New Roman"/>
              </a:rPr>
              <a:t>endócrina</a:t>
            </a:r>
            <a:r>
              <a:rPr sz="1800" spc="-30" dirty="0">
                <a:latin typeface="Times New Roman"/>
                <a:cs typeface="Times New Roman"/>
              </a:rPr>
              <a:t>: </a:t>
            </a:r>
            <a:r>
              <a:rPr sz="1800" spc="-50" dirty="0">
                <a:latin typeface="Times New Roman"/>
                <a:cs typeface="Times New Roman"/>
              </a:rPr>
              <a:t>secretam substâncias </a:t>
            </a:r>
            <a:r>
              <a:rPr sz="1800" spc="-25" dirty="0">
                <a:latin typeface="Times New Roman"/>
                <a:cs typeface="Times New Roman"/>
              </a:rPr>
              <a:t>(hormônios) </a:t>
            </a:r>
            <a:r>
              <a:rPr sz="1800" spc="5" dirty="0">
                <a:latin typeface="Times New Roman"/>
                <a:cs typeface="Times New Roman"/>
              </a:rPr>
              <a:t>no </a:t>
            </a:r>
            <a:r>
              <a:rPr sz="1800" spc="-60" dirty="0">
                <a:latin typeface="Times New Roman"/>
                <a:cs typeface="Times New Roman"/>
              </a:rPr>
              <a:t>sangue </a:t>
            </a:r>
            <a:r>
              <a:rPr sz="1800" spc="-30" dirty="0">
                <a:latin typeface="Times New Roman"/>
                <a:cs typeface="Times New Roman"/>
              </a:rPr>
              <a:t>de  </a:t>
            </a:r>
            <a:r>
              <a:rPr sz="1800" spc="-15" dirty="0">
                <a:latin typeface="Times New Roman"/>
                <a:cs typeface="Times New Roman"/>
              </a:rPr>
              <a:t>modo </a:t>
            </a:r>
            <a:r>
              <a:rPr sz="1800" spc="-80" dirty="0">
                <a:latin typeface="Times New Roman"/>
                <a:cs typeface="Times New Roman"/>
              </a:rPr>
              <a:t>a </a:t>
            </a:r>
            <a:r>
              <a:rPr sz="1800" spc="-70" dirty="0">
                <a:latin typeface="Times New Roman"/>
                <a:cs typeface="Times New Roman"/>
              </a:rPr>
              <a:t>se </a:t>
            </a:r>
            <a:r>
              <a:rPr sz="1800" spc="-25" dirty="0">
                <a:latin typeface="Times New Roman"/>
                <a:cs typeface="Times New Roman"/>
              </a:rPr>
              <a:t>difundir </a:t>
            </a:r>
            <a:r>
              <a:rPr sz="1800" spc="-5" dirty="0">
                <a:latin typeface="Times New Roman"/>
                <a:cs typeface="Times New Roman"/>
              </a:rPr>
              <a:t>por </a:t>
            </a:r>
            <a:r>
              <a:rPr sz="1800" spc="10" dirty="0">
                <a:latin typeface="Times New Roman"/>
                <a:cs typeface="Times New Roman"/>
              </a:rPr>
              <a:t>todo </a:t>
            </a:r>
            <a:r>
              <a:rPr sz="1800" spc="20" dirty="0">
                <a:latin typeface="Times New Roman"/>
                <a:cs typeface="Times New Roman"/>
              </a:rPr>
              <a:t>o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corpo.</a:t>
            </a: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65" dirty="0">
                <a:latin typeface="Times New Roman"/>
                <a:cs typeface="Times New Roman"/>
              </a:rPr>
              <a:t>Ex.: </a:t>
            </a:r>
            <a:r>
              <a:rPr sz="1800" spc="-50" dirty="0">
                <a:latin typeface="Times New Roman"/>
                <a:cs typeface="Times New Roman"/>
              </a:rPr>
              <a:t>Pâncreas </a:t>
            </a:r>
            <a:r>
              <a:rPr sz="1800" spc="-40" dirty="0">
                <a:latin typeface="Times New Roman"/>
                <a:cs typeface="Times New Roman"/>
              </a:rPr>
              <a:t>endócrino,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spc="-25" dirty="0" err="1">
                <a:latin typeface="Times New Roman"/>
                <a:cs typeface="Times New Roman"/>
              </a:rPr>
              <a:t>tireóide</a:t>
            </a:r>
            <a:r>
              <a:rPr lang="en-US" sz="1800" spc="-25" dirty="0">
                <a:latin typeface="Times New Roman"/>
                <a:cs typeface="Times New Roman"/>
              </a:rPr>
              <a:t>.</a:t>
            </a:r>
          </a:p>
          <a:p>
            <a:pPr marL="12700" algn="just">
              <a:lnSpc>
                <a:spcPct val="100000"/>
              </a:lnSpc>
            </a:pPr>
            <a:endParaRPr lang="pt-BR" sz="1800" spc="-2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pt-BR" sz="1800" b="1" dirty="0">
                <a:latin typeface="Times New Roman"/>
                <a:cs typeface="Times New Roman"/>
              </a:rPr>
              <a:t>Glândulas anfícrinas ou mistas </a:t>
            </a:r>
            <a:r>
              <a:rPr lang="pt-BR" sz="1800" dirty="0">
                <a:latin typeface="Times New Roman"/>
                <a:cs typeface="Times New Roman"/>
              </a:rPr>
              <a:t>–  associa os dois tipos de secreção anterior.</a:t>
            </a:r>
          </a:p>
          <a:p>
            <a:pPr marL="12700" algn="just">
              <a:lnSpc>
                <a:spcPct val="100000"/>
              </a:lnSpc>
            </a:pPr>
            <a:r>
              <a:rPr lang="pt-BR" sz="1800" dirty="0">
                <a:latin typeface="Times New Roman"/>
                <a:cs typeface="Times New Roman"/>
              </a:rPr>
              <a:t>Ex: Pâncreas, testículos, ovário.</a:t>
            </a:r>
          </a:p>
          <a:p>
            <a:pPr marL="12700"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568" y="620688"/>
            <a:ext cx="34378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0" dirty="0">
                <a:solidFill>
                  <a:srgbClr val="C00000"/>
                </a:solidFill>
                <a:latin typeface="Times New Roman"/>
                <a:cs typeface="Times New Roman"/>
              </a:rPr>
              <a:t>Conceitos</a:t>
            </a:r>
            <a:r>
              <a:rPr sz="2800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Times New Roman"/>
                <a:cs typeface="Times New Roman"/>
              </a:rPr>
              <a:t>importantes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E8280EF-0208-42A4-A4A2-2FD81D80BEAD}"/>
              </a:ext>
            </a:extLst>
          </p:cNvPr>
          <p:cNvSpPr/>
          <p:nvPr/>
        </p:nvSpPr>
        <p:spPr>
          <a:xfrm>
            <a:off x="5471592" y="2708920"/>
            <a:ext cx="3420888" cy="209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808" y="1030422"/>
            <a:ext cx="8028384" cy="5643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876" y="476672"/>
            <a:ext cx="89421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LOCALIZAÇÃO DE GLÂNDULAS </a:t>
            </a:r>
            <a:r>
              <a:rPr sz="2400" dirty="0"/>
              <a:t>E CÉLULAS</a:t>
            </a:r>
            <a:r>
              <a:rPr sz="2400" spc="45" dirty="0"/>
              <a:t> </a:t>
            </a:r>
            <a:r>
              <a:rPr sz="2400" dirty="0"/>
              <a:t>ENDÓCRINAS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969" y="316502"/>
            <a:ext cx="32245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5" dirty="0"/>
              <a:t>GLÂNDULAS</a:t>
            </a:r>
            <a:r>
              <a:rPr b="1" i="1" spc="-25" dirty="0"/>
              <a:t> </a:t>
            </a:r>
            <a:r>
              <a:rPr b="1" i="1" spc="-5" dirty="0"/>
              <a:t>EXÓCRINAS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48968" y="1285240"/>
            <a:ext cx="4067047" cy="467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196465">
              <a:lnSpc>
                <a:spcPct val="149700"/>
              </a:lnSpc>
              <a:spcBef>
                <a:spcPts val="95"/>
              </a:spcBef>
            </a:pPr>
            <a:r>
              <a:rPr spc="-5" dirty="0" err="1"/>
              <a:t>Su</a:t>
            </a:r>
            <a:r>
              <a:rPr dirty="0" err="1"/>
              <a:t>p</a:t>
            </a:r>
            <a:r>
              <a:rPr spc="-5" dirty="0" err="1"/>
              <a:t>or</a:t>
            </a:r>
            <a:r>
              <a:rPr spc="-10" dirty="0" err="1"/>
              <a:t>í</a:t>
            </a:r>
            <a:r>
              <a:rPr lang="pt-BR" dirty="0"/>
              <a:t>p</a:t>
            </a:r>
            <a:r>
              <a:rPr lang="pt-BR" spc="-5" dirty="0"/>
              <a:t>a</a:t>
            </a:r>
            <a:r>
              <a:rPr spc="-5" dirty="0" err="1"/>
              <a:t>ras</a:t>
            </a:r>
            <a:endParaRPr lang="en-US" spc="-5" dirty="0"/>
          </a:p>
          <a:p>
            <a:pPr marR="2196465">
              <a:lnSpc>
                <a:spcPct val="149700"/>
              </a:lnSpc>
              <a:spcBef>
                <a:spcPts val="95"/>
              </a:spcBef>
            </a:pPr>
            <a:r>
              <a:rPr spc="-10" dirty="0" err="1"/>
              <a:t>Sebáceas</a:t>
            </a:r>
            <a:endParaRPr lang="en-US" spc="-10" dirty="0"/>
          </a:p>
          <a:p>
            <a:pPr marR="2196465">
              <a:lnSpc>
                <a:spcPct val="149700"/>
              </a:lnSpc>
              <a:spcBef>
                <a:spcPts val="95"/>
              </a:spcBef>
            </a:pPr>
            <a:r>
              <a:rPr spc="-10" dirty="0" err="1"/>
              <a:t>Digestivas</a:t>
            </a:r>
            <a:endParaRPr lang="en-US" spc="-10" dirty="0"/>
          </a:p>
          <a:p>
            <a:pPr marR="2196465">
              <a:lnSpc>
                <a:spcPct val="149700"/>
              </a:lnSpc>
              <a:spcBef>
                <a:spcPts val="95"/>
              </a:spcBef>
            </a:pPr>
            <a:r>
              <a:rPr spc="-5" dirty="0" err="1"/>
              <a:t>Salivares</a:t>
            </a:r>
            <a:endParaRPr spc="-5" dirty="0"/>
          </a:p>
          <a:p>
            <a:pPr>
              <a:lnSpc>
                <a:spcPct val="100000"/>
              </a:lnSpc>
            </a:pPr>
            <a:endParaRPr sz="1900"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/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sz="2000" b="1" i="1" spc="-5" dirty="0"/>
              <a:t>GLÂNDULAS</a:t>
            </a:r>
            <a:r>
              <a:rPr sz="2000" b="1" i="1" spc="-50" dirty="0"/>
              <a:t> </a:t>
            </a:r>
            <a:r>
              <a:rPr sz="2000" b="1" i="1" dirty="0"/>
              <a:t>ENDÓCRINAS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 dirty="0"/>
          </a:p>
          <a:p>
            <a:pPr marL="12700" marR="1684020">
              <a:lnSpc>
                <a:spcPct val="149500"/>
              </a:lnSpc>
            </a:pPr>
            <a:r>
              <a:rPr spc="-5" dirty="0" err="1"/>
              <a:t>Hipófise</a:t>
            </a:r>
            <a:r>
              <a:rPr spc="-5" dirty="0"/>
              <a:t>  </a:t>
            </a:r>
            <a:endParaRPr lang="en-US" spc="-5" dirty="0"/>
          </a:p>
          <a:p>
            <a:pPr marL="12700" marR="1684020">
              <a:lnSpc>
                <a:spcPct val="149500"/>
              </a:lnSpc>
            </a:pPr>
            <a:r>
              <a:rPr spc="-10" dirty="0" err="1"/>
              <a:t>Glândula</a:t>
            </a:r>
            <a:r>
              <a:rPr spc="-55" dirty="0"/>
              <a:t> </a:t>
            </a:r>
            <a:r>
              <a:rPr spc="-5" dirty="0"/>
              <a:t>tireóide</a:t>
            </a: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pc="-10" dirty="0"/>
              <a:t>Glândulas </a:t>
            </a:r>
            <a:r>
              <a:rPr spc="-5" dirty="0"/>
              <a:t>paratireóides</a:t>
            </a:r>
          </a:p>
          <a:p>
            <a:pPr marL="12700" marR="1069340">
              <a:lnSpc>
                <a:spcPct val="149500"/>
              </a:lnSpc>
              <a:spcBef>
                <a:spcPts val="10"/>
              </a:spcBef>
            </a:pPr>
            <a:r>
              <a:rPr spc="-10" dirty="0"/>
              <a:t>Glândulas</a:t>
            </a:r>
            <a:r>
              <a:rPr spc="-65" dirty="0"/>
              <a:t> </a:t>
            </a:r>
            <a:r>
              <a:rPr spc="-5" dirty="0"/>
              <a:t>supra-renais  </a:t>
            </a:r>
            <a:r>
              <a:rPr spc="-10" dirty="0"/>
              <a:t>Glândula</a:t>
            </a:r>
            <a:r>
              <a:rPr dirty="0"/>
              <a:t> </a:t>
            </a:r>
            <a:r>
              <a:rPr spc="-10" dirty="0"/>
              <a:t>pineal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5600" y="462279"/>
            <a:ext cx="3020060" cy="55338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i="1" dirty="0">
                <a:latin typeface="Verdana"/>
                <a:cs typeface="Verdana"/>
              </a:rPr>
              <a:t>CÉLULAS</a:t>
            </a:r>
            <a:r>
              <a:rPr sz="2000" b="1" i="1" spc="-35" dirty="0">
                <a:latin typeface="Verdana"/>
                <a:cs typeface="Verdana"/>
              </a:rPr>
              <a:t> </a:t>
            </a:r>
            <a:r>
              <a:rPr sz="2000" b="1" i="1" spc="-5" dirty="0">
                <a:latin typeface="Verdana"/>
                <a:cs typeface="Verdana"/>
              </a:rPr>
              <a:t>ENDÓCRINAS</a:t>
            </a:r>
            <a:endParaRPr sz="2000" b="1" i="1" dirty="0">
              <a:latin typeface="Verdana"/>
              <a:cs typeface="Verdana"/>
            </a:endParaRPr>
          </a:p>
          <a:p>
            <a:pPr marL="12700" marR="1844675">
              <a:lnSpc>
                <a:spcPct val="149700"/>
              </a:lnSpc>
              <a:spcBef>
                <a:spcPts val="5"/>
              </a:spcBef>
            </a:pPr>
            <a:r>
              <a:rPr sz="1600" spc="-5" dirty="0">
                <a:latin typeface="Verdana"/>
                <a:cs typeface="Verdana"/>
              </a:rPr>
              <a:t>H</a:t>
            </a:r>
            <a:r>
              <a:rPr sz="1600" spc="-10" dirty="0">
                <a:latin typeface="Verdana"/>
                <a:cs typeface="Verdana"/>
              </a:rPr>
              <a:t>i</a:t>
            </a:r>
            <a:r>
              <a:rPr sz="1600" dirty="0">
                <a:latin typeface="Verdana"/>
                <a:cs typeface="Verdana"/>
              </a:rPr>
              <a:t>p</a:t>
            </a:r>
            <a:r>
              <a:rPr sz="1600" spc="-5" dirty="0">
                <a:latin typeface="Verdana"/>
                <a:cs typeface="Verdana"/>
              </a:rPr>
              <a:t>o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á</a:t>
            </a:r>
            <a:r>
              <a:rPr sz="1600" spc="-10" dirty="0">
                <a:latin typeface="Verdana"/>
                <a:cs typeface="Verdana"/>
              </a:rPr>
              <a:t>l</a:t>
            </a:r>
            <a:r>
              <a:rPr sz="1600" spc="5" dirty="0">
                <a:latin typeface="Verdana"/>
                <a:cs typeface="Verdana"/>
              </a:rPr>
              <a:t>a</a:t>
            </a:r>
            <a:r>
              <a:rPr sz="1600" spc="-20" dirty="0">
                <a:latin typeface="Verdana"/>
                <a:cs typeface="Verdana"/>
              </a:rPr>
              <a:t>m</a:t>
            </a:r>
            <a:r>
              <a:rPr sz="1600" dirty="0">
                <a:latin typeface="Verdana"/>
                <a:cs typeface="Verdana"/>
              </a:rPr>
              <a:t>o  </a:t>
            </a:r>
            <a:r>
              <a:rPr sz="1600" spc="-10" dirty="0">
                <a:latin typeface="Verdana"/>
                <a:cs typeface="Verdana"/>
              </a:rPr>
              <a:t>Timo  </a:t>
            </a:r>
            <a:r>
              <a:rPr sz="1600" spc="-5" dirty="0">
                <a:latin typeface="Verdana"/>
                <a:cs typeface="Verdana"/>
              </a:rPr>
              <a:t>Pâncreas  Ovários  </a:t>
            </a:r>
            <a:r>
              <a:rPr sz="1600" spc="-10" dirty="0">
                <a:latin typeface="Verdana"/>
                <a:cs typeface="Verdana"/>
              </a:rPr>
              <a:t>Testículos  Rins  </a:t>
            </a:r>
            <a:r>
              <a:rPr sz="1600" spc="-5" dirty="0">
                <a:latin typeface="Verdana"/>
                <a:cs typeface="Verdana"/>
              </a:rPr>
              <a:t>Estômago  Fígado</a:t>
            </a:r>
            <a:endParaRPr sz="1600" dirty="0">
              <a:latin typeface="Verdana"/>
              <a:cs typeface="Verdana"/>
            </a:endParaRPr>
          </a:p>
          <a:p>
            <a:pPr marL="12700" marR="1223645">
              <a:lnSpc>
                <a:spcPct val="149500"/>
              </a:lnSpc>
            </a:pPr>
            <a:r>
              <a:rPr sz="1600" spc="-10" dirty="0">
                <a:latin typeface="Verdana"/>
                <a:cs typeface="Verdana"/>
              </a:rPr>
              <a:t>Intestino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delgado  Pele</a:t>
            </a:r>
            <a:endParaRPr sz="1600" dirty="0">
              <a:latin typeface="Verdana"/>
              <a:cs typeface="Verdana"/>
            </a:endParaRPr>
          </a:p>
          <a:p>
            <a:pPr marL="12700" marR="1490345">
              <a:lnSpc>
                <a:spcPct val="149700"/>
              </a:lnSpc>
              <a:spcBef>
                <a:spcPts val="5"/>
              </a:spcBef>
            </a:pPr>
            <a:r>
              <a:rPr sz="1600" spc="-5" dirty="0">
                <a:latin typeface="Verdana"/>
                <a:cs typeface="Verdana"/>
              </a:rPr>
              <a:t>Coração  Tecido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adiposo  </a:t>
            </a:r>
            <a:r>
              <a:rPr sz="1600" spc="-10" dirty="0">
                <a:latin typeface="Verdana"/>
                <a:cs typeface="Verdana"/>
              </a:rPr>
              <a:t>Placenta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3366</Words>
  <Application>Microsoft Office PowerPoint</Application>
  <PresentationFormat>Apresentação na tela (4:3)</PresentationFormat>
  <Paragraphs>748</Paragraphs>
  <Slides>66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66</vt:i4>
      </vt:variant>
    </vt:vector>
  </HeadingPairs>
  <TitlesOfParts>
    <vt:vector size="80" baseType="lpstr">
      <vt:lpstr>arial</vt:lpstr>
      <vt:lpstr>arial</vt:lpstr>
      <vt:lpstr>Calibri</vt:lpstr>
      <vt:lpstr>Carlito</vt:lpstr>
      <vt:lpstr>Constantia</vt:lpstr>
      <vt:lpstr>Courier New</vt:lpstr>
      <vt:lpstr>Georgia</vt:lpstr>
      <vt:lpstr>Tahoma</vt:lpstr>
      <vt:lpstr>Times New Roman</vt:lpstr>
      <vt:lpstr>Verdana</vt:lpstr>
      <vt:lpstr>Wingdings</vt:lpstr>
      <vt:lpstr>Wingdings 2</vt:lpstr>
      <vt:lpstr>TS101674551</vt:lpstr>
      <vt:lpstr>Fluxo</vt:lpstr>
      <vt:lpstr>Revisão - Biologia Sistemas: Visão geral </vt:lpstr>
      <vt:lpstr>Como as células se comunicam???</vt:lpstr>
      <vt:lpstr>CONTROLE DO CORPO</vt:lpstr>
      <vt:lpstr>Quais são os sistemas responsáveis pela  comunicação intercelular a distância???</vt:lpstr>
      <vt:lpstr>Quais são os sistemas responsáveis pela  comunicação intercelular a distância???</vt:lpstr>
      <vt:lpstr>DEFINIÇÃO</vt:lpstr>
      <vt:lpstr>Conceitos importantes</vt:lpstr>
      <vt:lpstr>LOCALIZAÇÃO DE GLÂNDULAS E CÉLULAS ENDÓCRINAS</vt:lpstr>
      <vt:lpstr>GLÂNDULAS EXÓCRINAS</vt:lpstr>
      <vt:lpstr>Glândulas endócrinas convencionais</vt:lpstr>
      <vt:lpstr>Glândulas endócrinas não-convencionais</vt:lpstr>
      <vt:lpstr>Funções do sistema endócrino</vt:lpstr>
      <vt:lpstr>CONTROLE DOS SISTEMAS BIOLÓGICOS</vt:lpstr>
      <vt:lpstr>HOMEOSTASIA</vt:lpstr>
      <vt:lpstr>Apresentação do PowerPoint</vt:lpstr>
      <vt:lpstr>Sistemas de controle endócrino:</vt:lpstr>
      <vt:lpstr>Retroalimentação Positiva (Feedback positivo)</vt:lpstr>
      <vt:lpstr>CLASSES QUÍMICAS DE HORMÔNIOS</vt:lpstr>
      <vt:lpstr>MECANISMOS DE AÇÃO  HORMONAL</vt:lpstr>
      <vt:lpstr>MECANISMOS DE AÇÃO HORMONAL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HORMÔNIOS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Bem vindos ao mundo 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de Doenças Metabólicas  Alterations in the spermatic function generated by obesity in rats.</dc:title>
  <dc:creator/>
  <cp:lastModifiedBy/>
  <cp:revision>42</cp:revision>
  <dcterms:created xsi:type="dcterms:W3CDTF">2011-10-17T22:24:22Z</dcterms:created>
  <dcterms:modified xsi:type="dcterms:W3CDTF">2024-11-01T12:48:16Z</dcterms:modified>
  <cp:version/>
</cp:coreProperties>
</file>